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27.xml" ContentType="application/vnd.openxmlformats-officedocument.presentationml.tags+xml"/>
  <Override PartName="/ppt/tags/tag11.xml" ContentType="application/vnd.openxmlformats-officedocument.presentationml.tags+xml"/>
  <Default Extension="bin" ContentType="application/vnd.openxmlformats-officedocument.presentationml.printerSettings"/>
  <Override PartName="/ppt/tags/tag46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tags/tag20.xml" ContentType="application/vnd.openxmlformats-officedocument.presentationml.tags+xml"/>
  <Override PartName="/ppt/tags/tag34.xml" ContentType="application/vnd.openxmlformats-officedocument.presentationml.tags+xml"/>
  <Override PartName="/ppt/tags/tag5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slides/slide46.xml" ContentType="application/vnd.openxmlformats-officedocument.presentationml.slide+xml"/>
  <Override PartName="/ppt/tags/tag38.xml" ContentType="application/vnd.openxmlformats-officedocument.presentationml.tags+xml"/>
  <Override PartName="/ppt/tags/tag43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62.xml" ContentType="application/vnd.openxmlformats-officedocument.presentationml.tag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20.xml" ContentType="application/vnd.openxmlformats-officedocument.presentationml.slide+xml"/>
  <Override PartName="/ppt/tags/tag47.xml" ContentType="application/vnd.openxmlformats-officedocument.presentationml.tags+xml"/>
  <Override PartName="/ppt/tags/tag50.xml" ContentType="application/vnd.openxmlformats-officedocument.presentationml.tags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35.xml" ContentType="application/vnd.openxmlformats-officedocument.presentationml.tags+xml"/>
  <Override PartName="/ppt/tags/tag40.xml" ContentType="application/vnd.openxmlformats-officedocument.presentationml.tags+xml"/>
  <Override PartName="/ppt/tags/tag54.xml" ContentType="application/vnd.openxmlformats-officedocument.presentationml.tag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tags/tag25.xml" ContentType="application/vnd.openxmlformats-officedocument.presentationml.tags+xml"/>
  <Override PartName="/ppt/slides/slide31.xml" ContentType="application/vnd.openxmlformats-officedocument.presentationml.slide+xml"/>
  <Override PartName="/ppt/tags/tag39.xml" ContentType="application/vnd.openxmlformats-officedocument.presentationml.tags+xml"/>
  <Override PartName="/ppt/tags/tag44.xml" ContentType="application/vnd.openxmlformats-officedocument.presentationml.tags+xml"/>
  <Override PartName="/ppt/tags/tag58.xml" ContentType="application/vnd.openxmlformats-officedocument.presentationml.tags+xml"/>
  <Override PartName="/ppt/tags/tag63.xml" ContentType="application/vnd.openxmlformats-officedocument.presentationml.tags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tags/tag48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7.xml" ContentType="application/vnd.openxmlformats-officedocument.presentationml.tags+xml"/>
  <Override PartName="/ppt/tags/tag36.xml" ContentType="application/vnd.openxmlformats-officedocument.presentationml.tags+xml"/>
  <Override PartName="/ppt/tags/tag41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60.xml" ContentType="application/vnd.openxmlformats-officedocument.presentationml.tags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tags/tag26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ags/tag45.xml" ContentType="application/vnd.openxmlformats-officedocument.presentationml.tags+xml"/>
  <Override PartName="/ppt/tags/tag59.xml" ContentType="application/vnd.openxmlformats-officedocument.presentationml.tags+xml"/>
  <Override PartName="/ppt/notesMasters/notesMaster1.xml" ContentType="application/vnd.openxmlformats-officedocument.presentationml.notesMaster+xml"/>
  <Override PartName="/ppt/tags/tag64.xml" ContentType="application/vnd.openxmlformats-officedocument.presentationml.tags+xml"/>
  <Override PartName="/docProps/app.xml" ContentType="application/vnd.openxmlformats-officedocument.extended-properties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tags/tag49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8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tags/tag37.xml" ContentType="application/vnd.openxmlformats-officedocument.presentationml.tags+xml"/>
  <Override PartName="/ppt/tags/tag42.xml" ContentType="application/vnd.openxmlformats-officedocument.presentationml.tags+xml"/>
  <Override PartName="/ppt/slideLayouts/slideLayout13.xml" ContentType="application/vnd.openxmlformats-officedocument.presentationml.slideLayout+xml"/>
  <Override PartName="/ppt/tags/tag56.xml" ContentType="application/vnd.openxmlformats-officedocument.presentationml.tags+xml"/>
  <Override PartName="/ppt/tags/tag61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8" r:id="rId1"/>
    <p:sldMasterId id="2147484939" r:id="rId2"/>
  </p:sldMasterIdLst>
  <p:notesMasterIdLst>
    <p:notesMasterId r:id="rId54"/>
  </p:notesMasterIdLst>
  <p:handoutMasterIdLst>
    <p:handoutMasterId r:id="rId55"/>
  </p:handoutMasterIdLst>
  <p:sldIdLst>
    <p:sldId id="467" r:id="rId3"/>
    <p:sldId id="763" r:id="rId4"/>
    <p:sldId id="693" r:id="rId5"/>
    <p:sldId id="694" r:id="rId6"/>
    <p:sldId id="696" r:id="rId7"/>
    <p:sldId id="697" r:id="rId8"/>
    <p:sldId id="793" r:id="rId9"/>
    <p:sldId id="794" r:id="rId10"/>
    <p:sldId id="795" r:id="rId11"/>
    <p:sldId id="796" r:id="rId12"/>
    <p:sldId id="797" r:id="rId13"/>
    <p:sldId id="737" r:id="rId14"/>
    <p:sldId id="776" r:id="rId15"/>
    <p:sldId id="798" r:id="rId16"/>
    <p:sldId id="834" r:id="rId17"/>
    <p:sldId id="749" r:id="rId18"/>
    <p:sldId id="821" r:id="rId19"/>
    <p:sldId id="702" r:id="rId20"/>
    <p:sldId id="822" r:id="rId21"/>
    <p:sldId id="730" r:id="rId22"/>
    <p:sldId id="823" r:id="rId23"/>
    <p:sldId id="731" r:id="rId24"/>
    <p:sldId id="824" r:id="rId25"/>
    <p:sldId id="732" r:id="rId26"/>
    <p:sldId id="825" r:id="rId27"/>
    <p:sldId id="734" r:id="rId28"/>
    <p:sldId id="826" r:id="rId29"/>
    <p:sldId id="784" r:id="rId30"/>
    <p:sldId id="735" r:id="rId31"/>
    <p:sldId id="827" r:id="rId32"/>
    <p:sldId id="828" r:id="rId33"/>
    <p:sldId id="829" r:id="rId34"/>
    <p:sldId id="830" r:id="rId35"/>
    <p:sldId id="736" r:id="rId36"/>
    <p:sldId id="799" r:id="rId37"/>
    <p:sldId id="787" r:id="rId38"/>
    <p:sldId id="789" r:id="rId39"/>
    <p:sldId id="791" r:id="rId40"/>
    <p:sldId id="711" r:id="rId41"/>
    <p:sldId id="709" r:id="rId42"/>
    <p:sldId id="832" r:id="rId43"/>
    <p:sldId id="764" r:id="rId44"/>
    <p:sldId id="765" r:id="rId45"/>
    <p:sldId id="766" r:id="rId46"/>
    <p:sldId id="767" r:id="rId47"/>
    <p:sldId id="713" r:id="rId48"/>
    <p:sldId id="714" r:id="rId49"/>
    <p:sldId id="747" r:id="rId50"/>
    <p:sldId id="757" r:id="rId51"/>
    <p:sldId id="748" r:id="rId52"/>
    <p:sldId id="570" r:id="rId53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 useTimings="0">
    <p:present/>
    <p:sldAll/>
    <p:penClr>
      <a:srgbClr val="FF0000"/>
    </p:penClr>
  </p:showPr>
  <p:clrMru>
    <a:srgbClr val="990000"/>
    <a:srgbClr val="99CCFF"/>
    <a:srgbClr val="336699"/>
    <a:srgbClr val="F2AF00"/>
    <a:srgbClr val="FFFFFF"/>
    <a:srgbClr val="777777"/>
    <a:srgbClr val="BEA5CA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inimized" horzBarState="maximized">
    <p:restoredLeft sz="34559" autoAdjust="0"/>
    <p:restoredTop sz="86323" autoAdjust="0"/>
  </p:normalViewPr>
  <p:slideViewPr>
    <p:cSldViewPr snapToGrid="0">
      <p:cViewPr varScale="1">
        <p:scale>
          <a:sx n="104" d="100"/>
          <a:sy n="104" d="100"/>
        </p:scale>
        <p:origin x="-784" y="-112"/>
      </p:cViewPr>
      <p:guideLst>
        <p:guide orient="horz"/>
        <p:guide orient="horz" pos="4072"/>
        <p:guide orient="horz" pos="4278"/>
        <p:guide orient="horz" pos="3555"/>
        <p:guide pos="2880"/>
        <p:guide pos="217"/>
        <p:guide pos="5541"/>
        <p:guide pos="4870"/>
        <p:guide pos="511"/>
        <p:guide pos="5246"/>
        <p:guide pos="1793"/>
      </p:guideLst>
    </p:cSldViewPr>
  </p:slideViewPr>
  <p:outlineViewPr>
    <p:cViewPr>
      <p:scale>
        <a:sx n="33" d="100"/>
        <a:sy n="33" d="100"/>
      </p:scale>
      <p:origin x="54" y="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/>
        </p:nvSpPr>
        <p:spPr bwMode="auto">
          <a:xfrm>
            <a:off x="5957888" y="8445500"/>
            <a:ext cx="6477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915988" eaLnBrk="0" hangingPunct="0">
              <a:defRPr/>
            </a:pPr>
            <a:fld id="{1FD9E3E3-5317-4915-A695-3FDC6F040686}" type="slidenum">
              <a:rPr lang="en-GB" sz="1200">
                <a:solidFill>
                  <a:srgbClr val="CF001E"/>
                </a:solidFill>
                <a:latin typeface="IB AG Light" charset="0"/>
              </a:rPr>
              <a:pPr algn="r" defTabSz="915988" eaLnBrk="0" hangingPunct="0">
                <a:defRPr/>
              </a:pPr>
              <a:t>‹#›</a:t>
            </a:fld>
            <a:endParaRPr lang="en-GB" sz="1400" dirty="0">
              <a:solidFill>
                <a:srgbClr val="CF001E"/>
              </a:solidFill>
              <a:latin typeface="IB AG Light" charset="0"/>
            </a:endParaRPr>
          </a:p>
        </p:txBody>
      </p:sp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1176338" y="8445500"/>
            <a:ext cx="20447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15988" eaLnBrk="0" hangingPunct="0">
              <a:defRPr/>
            </a:pPr>
            <a:r>
              <a:rPr lang="en-GB" sz="800" dirty="0">
                <a:solidFill>
                  <a:srgbClr val="CF001E"/>
                </a:solidFill>
                <a:latin typeface="Arial" pitchFamily="34" charset="0"/>
              </a:rPr>
              <a:t>©</a:t>
            </a:r>
            <a:r>
              <a:rPr lang="en-GB" sz="800" dirty="0">
                <a:solidFill>
                  <a:srgbClr val="CF001E"/>
                </a:solidFill>
                <a:latin typeface="IB AG Light" charset="0"/>
              </a:rPr>
              <a:t> Interbred 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5" tIns="45808" rIns="91615" bIns="45808" numCol="1" anchor="t" anchorCtr="0" compatLnSpc="1">
            <a:prstTxWarp prst="textNoShape">
              <a:avLst/>
            </a:prstTxWarp>
          </a:bodyPr>
          <a:lstStyle>
            <a:lvl1pPr algn="l" defTabSz="916534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5" tIns="45808" rIns="91615" bIns="45808" numCol="1" anchor="t" anchorCtr="0" compatLnSpc="1">
            <a:prstTxWarp prst="textNoShape">
              <a:avLst/>
            </a:prstTxWarp>
          </a:bodyPr>
          <a:lstStyle>
            <a:lvl1pPr algn="r" defTabSz="916534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8025"/>
            <a:ext cx="4703763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73575"/>
            <a:ext cx="51847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5" tIns="45808" rIns="91615" bIns="45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7150"/>
            <a:ext cx="30670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5" tIns="45808" rIns="91615" bIns="45808" numCol="1" anchor="b" anchorCtr="0" compatLnSpc="1">
            <a:prstTxWarp prst="textNoShape">
              <a:avLst/>
            </a:prstTxWarp>
          </a:bodyPr>
          <a:lstStyle>
            <a:lvl1pPr algn="l" defTabSz="916534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47150"/>
            <a:ext cx="30670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5" tIns="45808" rIns="91615" bIns="45808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5C576B-1402-4F35-9EA9-9B51E10D7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D0B46-EDE4-4758-8022-94B861E4AB5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Businesses have always faced conflicting demands for information openness and sharing vs. information security and privacy</a:t>
            </a:r>
          </a:p>
          <a:p>
            <a:r>
              <a:rPr lang="en-US" dirty="0" smtClean="0"/>
              <a:t>But the general trend toward more openness is unstoppable, as information becomes a dominant business driver, and as individuals, firms and governments are all expected to be more transparent</a:t>
            </a:r>
          </a:p>
          <a:p>
            <a:r>
              <a:rPr lang="en-US" dirty="0" smtClean="0"/>
              <a:t>While the risks of more transparency are well understood, many firms have not systematically thought through the potential benefits in areas such as R&amp;D, product development, sales, marketing, and recruitment</a:t>
            </a:r>
          </a:p>
          <a:p>
            <a:r>
              <a:rPr lang="en-US" dirty="0" smtClean="0"/>
              <a:t>Thus, every firm has an implicit transparency strategy, but relatively few have an explicit one.  Explicit discussions are needed to overcome legitimate security concerns, and the bias toward “worst case” thinking</a:t>
            </a:r>
          </a:p>
          <a:p>
            <a:r>
              <a:rPr lang="en-US" dirty="0" smtClean="0"/>
              <a:t>Developing an effective transparency strategy requires CXO commitment, as well as IT, legal, marketing, and HR support.  </a:t>
            </a:r>
          </a:p>
          <a:p>
            <a:r>
              <a:rPr lang="en-US" dirty="0" smtClean="0"/>
              <a:t>Strategies will vary widely by company, industry, and geography, but every firms faces basic questions of internal and external positioning </a:t>
            </a:r>
          </a:p>
          <a:p>
            <a:r>
              <a:rPr lang="en-US" dirty="0" smtClean="0"/>
              <a:t>While this issue in its very early stages, the LEF has developed a number of models to help firms think through the many issues involved</a:t>
            </a:r>
          </a:p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97B2F-E6DC-49D8-AE2D-46FCBDBDF47A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73575"/>
            <a:ext cx="5661025" cy="423862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A2D16B3F-1199-4814-A50F-5F868ABF314C}" type="slidenum">
              <a:rPr lang="en-GB" sz="1000" smtClean="0">
                <a:latin typeface="Times New Roman" pitchFamily="18" charset="0"/>
              </a:rPr>
              <a:pPr defTabSz="908050"/>
              <a:t>42</a:t>
            </a:fld>
            <a:endParaRPr lang="en-GB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73575"/>
            <a:ext cx="5661025" cy="423862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E596380C-3D89-4324-B9DC-0C4657AEB6A2}" type="slidenum">
              <a:rPr lang="en-GB" sz="1000" smtClean="0">
                <a:latin typeface="Times New Roman" pitchFamily="18" charset="0"/>
              </a:rPr>
              <a:pPr defTabSz="908050"/>
              <a:t>43</a:t>
            </a:fld>
            <a:endParaRPr lang="en-GB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73575"/>
            <a:ext cx="5661025" cy="423862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C4870B4F-7091-4B5E-ACA8-930150896CAF}" type="slidenum">
              <a:rPr lang="en-GB" sz="1000" smtClean="0">
                <a:latin typeface="Times New Roman" pitchFamily="18" charset="0"/>
              </a:rPr>
              <a:pPr defTabSz="908050"/>
              <a:t>44</a:t>
            </a:fld>
            <a:endParaRPr lang="en-GB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73575"/>
            <a:ext cx="5661025" cy="423862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72343EC1-D6B2-4E2F-A24C-A0755AF2F191}" type="slidenum">
              <a:rPr lang="en-GB" sz="1000" smtClean="0">
                <a:latin typeface="Times New Roman" pitchFamily="18" charset="0"/>
              </a:rPr>
              <a:pPr defTabSz="908050"/>
              <a:t>45</a:t>
            </a:fld>
            <a:endParaRPr lang="en-GB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cov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2254250" y="995363"/>
            <a:ext cx="63690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600" b="0" dirty="0">
              <a:solidFill>
                <a:schemeClr val="bg1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2776538" y="3586163"/>
            <a:ext cx="392112" cy="390525"/>
            <a:chOff x="1740" y="1846"/>
            <a:chExt cx="247" cy="246"/>
          </a:xfrm>
        </p:grpSpPr>
        <p:pic>
          <p:nvPicPr>
            <p:cNvPr id="7" name="Picture 1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1" y="1846"/>
              <a:ext cx="2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1740" y="1848"/>
              <a:ext cx="244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3857625" y="3589338"/>
            <a:ext cx="388938" cy="387350"/>
            <a:chOff x="2421" y="1848"/>
            <a:chExt cx="245" cy="244"/>
          </a:xfrm>
        </p:grpSpPr>
        <p:pic>
          <p:nvPicPr>
            <p:cNvPr id="10" name="Picture 1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849"/>
              <a:ext cx="23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421" y="1848"/>
              <a:ext cx="245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4941888" y="3584575"/>
            <a:ext cx="392112" cy="390525"/>
            <a:chOff x="3104" y="1845"/>
            <a:chExt cx="247" cy="246"/>
          </a:xfrm>
        </p:grpSpPr>
        <p:pic>
          <p:nvPicPr>
            <p:cNvPr id="13" name="Picture 16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3137" b="23137"/>
            <a:stretch>
              <a:fillRect/>
            </a:stretch>
          </p:blipFill>
          <p:spPr bwMode="auto">
            <a:xfrm>
              <a:off x="3107" y="1845"/>
              <a:ext cx="24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3104" y="1847"/>
              <a:ext cx="244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6029325" y="3587750"/>
            <a:ext cx="392113" cy="388938"/>
            <a:chOff x="3789" y="1847"/>
            <a:chExt cx="247" cy="245"/>
          </a:xfrm>
        </p:grpSpPr>
        <p:pic>
          <p:nvPicPr>
            <p:cNvPr id="16" name="Picture 19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2" y="1847"/>
              <a:ext cx="24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789" y="1847"/>
              <a:ext cx="245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" name="Group 14"/>
          <p:cNvGrpSpPr>
            <a:grpSpLocks/>
          </p:cNvGrpSpPr>
          <p:nvPr userDrawn="1"/>
        </p:nvGrpSpPr>
        <p:grpSpPr bwMode="auto">
          <a:xfrm>
            <a:off x="6029325" y="4448175"/>
            <a:ext cx="388938" cy="395288"/>
            <a:chOff x="3789" y="2389"/>
            <a:chExt cx="245" cy="249"/>
          </a:xfrm>
        </p:grpSpPr>
        <p:pic>
          <p:nvPicPr>
            <p:cNvPr id="19" name="Picture 22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92" y="2389"/>
              <a:ext cx="24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789" y="2393"/>
              <a:ext cx="245" cy="2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1" name="Group 15"/>
          <p:cNvGrpSpPr>
            <a:grpSpLocks/>
          </p:cNvGrpSpPr>
          <p:nvPr userDrawn="1"/>
        </p:nvGrpSpPr>
        <p:grpSpPr bwMode="auto">
          <a:xfrm>
            <a:off x="4941888" y="4446588"/>
            <a:ext cx="392112" cy="392112"/>
            <a:chOff x="3104" y="2388"/>
            <a:chExt cx="247" cy="247"/>
          </a:xfrm>
        </p:grpSpPr>
        <p:pic>
          <p:nvPicPr>
            <p:cNvPr id="22" name="Picture 25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4" y="2388"/>
              <a:ext cx="247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104" y="2390"/>
              <a:ext cx="245" cy="2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" name="Group 16"/>
          <p:cNvGrpSpPr>
            <a:grpSpLocks/>
          </p:cNvGrpSpPr>
          <p:nvPr userDrawn="1"/>
        </p:nvGrpSpPr>
        <p:grpSpPr bwMode="auto">
          <a:xfrm>
            <a:off x="3857625" y="4452938"/>
            <a:ext cx="388938" cy="390525"/>
            <a:chOff x="2421" y="2392"/>
            <a:chExt cx="245" cy="246"/>
          </a:xfrm>
        </p:grpSpPr>
        <p:pic>
          <p:nvPicPr>
            <p:cNvPr id="25" name="Picture 2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2" y="2392"/>
              <a:ext cx="24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2421" y="2393"/>
              <a:ext cx="245" cy="2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7" name="Group 30"/>
          <p:cNvGrpSpPr>
            <a:grpSpLocks/>
          </p:cNvGrpSpPr>
          <p:nvPr userDrawn="1"/>
        </p:nvGrpSpPr>
        <p:grpSpPr bwMode="auto">
          <a:xfrm>
            <a:off x="2768600" y="4449763"/>
            <a:ext cx="388938" cy="388937"/>
            <a:chOff x="1735" y="2390"/>
            <a:chExt cx="245" cy="245"/>
          </a:xfrm>
        </p:grpSpPr>
        <p:pic>
          <p:nvPicPr>
            <p:cNvPr id="28" name="Picture 31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35" y="2393"/>
              <a:ext cx="2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>
              <a:spLocks noChangeArrowheads="1"/>
            </p:cNvSpPr>
            <p:nvPr userDrawn="1"/>
          </p:nvSpPr>
          <p:spPr bwMode="auto">
            <a:xfrm>
              <a:off x="1736" y="2390"/>
              <a:ext cx="244" cy="2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0" name="Group 18"/>
          <p:cNvGrpSpPr>
            <a:grpSpLocks/>
          </p:cNvGrpSpPr>
          <p:nvPr userDrawn="1"/>
        </p:nvGrpSpPr>
        <p:grpSpPr bwMode="auto">
          <a:xfrm>
            <a:off x="2774950" y="5319713"/>
            <a:ext cx="388938" cy="388937"/>
            <a:chOff x="1739" y="2938"/>
            <a:chExt cx="245" cy="245"/>
          </a:xfrm>
        </p:grpSpPr>
        <p:pic>
          <p:nvPicPr>
            <p:cNvPr id="31" name="Picture 34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40" y="2939"/>
              <a:ext cx="24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1739" y="2938"/>
              <a:ext cx="244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3" name="Group 19"/>
          <p:cNvGrpSpPr>
            <a:grpSpLocks/>
          </p:cNvGrpSpPr>
          <p:nvPr userDrawn="1"/>
        </p:nvGrpSpPr>
        <p:grpSpPr bwMode="auto">
          <a:xfrm>
            <a:off x="3857625" y="5319713"/>
            <a:ext cx="388938" cy="387350"/>
            <a:chOff x="2421" y="2938"/>
            <a:chExt cx="245" cy="244"/>
          </a:xfrm>
        </p:grpSpPr>
        <p:pic>
          <p:nvPicPr>
            <p:cNvPr id="34" name="Picture 37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21" y="2941"/>
              <a:ext cx="24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2421" y="2938"/>
              <a:ext cx="245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6" name="Group 20"/>
          <p:cNvGrpSpPr>
            <a:grpSpLocks/>
          </p:cNvGrpSpPr>
          <p:nvPr userDrawn="1"/>
        </p:nvGrpSpPr>
        <p:grpSpPr bwMode="auto">
          <a:xfrm>
            <a:off x="4935538" y="5322888"/>
            <a:ext cx="388937" cy="390525"/>
            <a:chOff x="3100" y="2940"/>
            <a:chExt cx="245" cy="246"/>
          </a:xfrm>
        </p:grpSpPr>
        <p:pic>
          <p:nvPicPr>
            <p:cNvPr id="37" name="Picture 4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00" y="2940"/>
              <a:ext cx="24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3100" y="2942"/>
              <a:ext cx="244" cy="24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9" name="Group 21"/>
          <p:cNvGrpSpPr>
            <a:grpSpLocks/>
          </p:cNvGrpSpPr>
          <p:nvPr userDrawn="1"/>
        </p:nvGrpSpPr>
        <p:grpSpPr bwMode="auto">
          <a:xfrm>
            <a:off x="6026150" y="5318125"/>
            <a:ext cx="396875" cy="390525"/>
            <a:chOff x="3787" y="2937"/>
            <a:chExt cx="250" cy="246"/>
          </a:xfrm>
        </p:grpSpPr>
        <p:pic>
          <p:nvPicPr>
            <p:cNvPr id="40" name="Picture 43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87" y="2937"/>
              <a:ext cx="25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>
              <a:spLocks noChangeArrowheads="1"/>
            </p:cNvSpPr>
            <p:nvPr userDrawn="1"/>
          </p:nvSpPr>
          <p:spPr bwMode="auto">
            <a:xfrm>
              <a:off x="3789" y="2938"/>
              <a:ext cx="245" cy="2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</p:grpSp>
      <p:pic>
        <p:nvPicPr>
          <p:cNvPr id="42" name="Picture 45" descr="CSC Logo New copy"/>
          <p:cNvPicPr>
            <a:picLocks noChangeAspect="1" noChangeArrowheads="1"/>
          </p:cNvPicPr>
          <p:nvPr userDrawn="1"/>
        </p:nvPicPr>
        <p:blipFill>
          <a:blip r:embed="rId15" cstate="print"/>
          <a:srcRect l="10535" t="16200" r="9618" b="14803"/>
          <a:stretch>
            <a:fillRect/>
          </a:stretch>
        </p:blipFill>
        <p:spPr bwMode="auto">
          <a:xfrm>
            <a:off x="7872413" y="1047750"/>
            <a:ext cx="377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1468586" y="2174879"/>
            <a:ext cx="7327752" cy="725339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1486763" y="2975688"/>
            <a:ext cx="3756025" cy="432522"/>
          </a:xfr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112963" cy="562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457200"/>
            <a:ext cx="6189662" cy="562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78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600200"/>
            <a:ext cx="8455025" cy="44846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5" descr="CSC Logo New copy"/>
          <p:cNvPicPr>
            <a:picLocks noChangeAspect="1" noChangeArrowheads="1"/>
          </p:cNvPicPr>
          <p:nvPr userDrawn="1"/>
        </p:nvPicPr>
        <p:blipFill>
          <a:blip r:embed="rId2" cstate="print"/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8"/>
          <p:cNvSpPr>
            <a:spLocks/>
          </p:cNvSpPr>
          <p:nvPr userDrawn="1"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3" cstate="print"/>
          <a:srcRect t="8670" r="4005" b="13623"/>
          <a:stretch>
            <a:fillRect/>
          </a:stretch>
        </p:blipFill>
        <p:spPr bwMode="auto">
          <a:xfrm>
            <a:off x="0" y="0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790575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26"/>
          <p:cNvSpPr>
            <a:spLocks noChangeShapeType="1"/>
          </p:cNvSpPr>
          <p:nvPr userDrawn="1"/>
        </p:nvSpPr>
        <p:spPr bwMode="auto">
          <a:xfrm flipH="1">
            <a:off x="6511925" y="98425"/>
            <a:ext cx="0" cy="581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 Box 66"/>
          <p:cNvSpPr txBox="1">
            <a:spLocks noChangeArrowheads="1"/>
          </p:cNvSpPr>
          <p:nvPr userDrawn="1"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777777"/>
                </a:solidFill>
                <a:latin typeface="Arial" pitchFamily="34" charset="0"/>
              </a:rPr>
              <a:t>Leading Edge Forum</a:t>
            </a:r>
          </a:p>
        </p:txBody>
      </p:sp>
      <p:sp>
        <p:nvSpPr>
          <p:cNvPr id="10" name="Text Box 115"/>
          <p:cNvSpPr txBox="1">
            <a:spLocks noChangeArrowheads="1"/>
          </p:cNvSpPr>
          <p:nvPr userDrawn="1"/>
        </p:nvSpPr>
        <p:spPr bwMode="auto">
          <a:xfrm>
            <a:off x="5835650" y="6611938"/>
            <a:ext cx="2886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5E78E6D-5CC9-46CF-BA8F-A080B0A9318C}" type="datetime8">
              <a:rPr lang="en-US" sz="800" smtClean="0">
                <a:solidFill>
                  <a:srgbClr val="777777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9/19/11 12:24</a:t>
            </a:fld>
            <a:r>
              <a:rPr lang="en-US" sz="800" dirty="0" smtClean="0">
                <a:solidFill>
                  <a:srgbClr val="777777"/>
                </a:solidFill>
              </a:rPr>
              <a:t>  </a:t>
            </a:r>
            <a:fld id="{93CA972E-93D3-4E8B-96DC-94F61D446B64}" type="slidenum">
              <a:rPr lang="en-US" sz="800" smtClean="0">
                <a:solidFill>
                  <a:srgbClr val="777777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sz="800" dirty="0" smtClean="0">
                <a:solidFill>
                  <a:srgbClr val="777777"/>
                </a:solidFill>
              </a:rPr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235536"/>
            <a:ext cx="8455025" cy="785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600200"/>
            <a:ext cx="4151312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51313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5" descr="CSC Logo New copy"/>
          <p:cNvPicPr>
            <a:picLocks noChangeAspect="1" noChangeArrowheads="1"/>
          </p:cNvPicPr>
          <p:nvPr/>
        </p:nvPicPr>
        <p:blipFill>
          <a:blip r:embed="rId15" cstate="print"/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reeform 68"/>
          <p:cNvSpPr>
            <a:spLocks/>
          </p:cNvSpPr>
          <p:nvPr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Second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600200"/>
            <a:ext cx="8455025" cy="448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66"/>
          <p:cNvSpPr txBox="1">
            <a:spLocks noChangeArrowheads="1"/>
          </p:cNvSpPr>
          <p:nvPr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777777"/>
                </a:solidFill>
                <a:latin typeface="Arial" charset="0"/>
                <a:ea typeface="MS PGothic" charset="0"/>
                <a:cs typeface="MS PGothic" charset="0"/>
              </a:rPr>
              <a:t>EVENT/CLIENT NAME or Confidentiality statement</a:t>
            </a:r>
          </a:p>
        </p:txBody>
      </p:sp>
      <p:sp>
        <p:nvSpPr>
          <p:cNvPr id="1031" name="Text Box 67"/>
          <p:cNvSpPr txBox="1">
            <a:spLocks noChangeArrowheads="1"/>
          </p:cNvSpPr>
          <p:nvPr/>
        </p:nvSpPr>
        <p:spPr bwMode="auto">
          <a:xfrm>
            <a:off x="5835650" y="6611938"/>
            <a:ext cx="2886075" cy="1222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b="1" dirty="0" smtClean="0">
                <a:solidFill>
                  <a:srgbClr val="777777"/>
                </a:solidFill>
                <a:latin typeface="Arial" pitchFamily="34" charset="0"/>
              </a:rPr>
              <a:t>5/28/2008 4:54 PM   New Brand FMT-P2_28May08  </a:t>
            </a:r>
            <a:fld id="{8FCA3D93-47D3-43D5-8678-ABBA68530D01}" type="slidenum">
              <a:rPr lang="en-US" sz="800" b="1" smtClean="0">
                <a:solidFill>
                  <a:srgbClr val="777777"/>
                </a:solidFill>
                <a:latin typeface="Arial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00" b="1" dirty="0" smtClean="0">
                <a:solidFill>
                  <a:srgbClr val="777777"/>
                </a:solidFill>
                <a:latin typeface="Arial" pitchFamily="34" charset="0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  <p:sldLayoutId id="2147485202" r:id="rId12"/>
    <p:sldLayoutId id="2147485203" r:id="rId13"/>
  </p:sldLayoutIdLst>
  <p:transition/>
  <p:timing>
    <p:tnLst>
      <p:par>
        <p:cTn id="1" dur="indefinite" restart="never" nodeType="tmRoot"/>
      </p:par>
    </p:tnLst>
  </p:timing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41313" indent="-17303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506413" indent="-163513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688975" indent="-18097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8524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3096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622300"/>
            <a:ext cx="8534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Freeform 98"/>
          <p:cNvSpPr>
            <a:spLocks/>
          </p:cNvSpPr>
          <p:nvPr userDrawn="1"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77217781 h 147"/>
              <a:gd name="T4" fmla="*/ 93244982 w 5033"/>
              <a:gd name="T5" fmla="*/ 370464556 h 147"/>
              <a:gd name="T6" fmla="*/ 2147483647 w 5033"/>
              <a:gd name="T7" fmla="*/ 370464556 h 147"/>
              <a:gd name="T8" fmla="*/ 2147483647 w 5033"/>
              <a:gd name="T9" fmla="*/ 7561279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 Box 99"/>
          <p:cNvSpPr txBox="1">
            <a:spLocks noChangeArrowheads="1"/>
          </p:cNvSpPr>
          <p:nvPr userDrawn="1"/>
        </p:nvSpPr>
        <p:spPr bwMode="auto">
          <a:xfrm>
            <a:off x="3938588" y="6613525"/>
            <a:ext cx="47831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800" b="1" dirty="0" smtClean="0">
                <a:solidFill>
                  <a:srgbClr val="777777"/>
                </a:solidFill>
                <a:latin typeface="Arial" pitchFamily="34" charset="0"/>
              </a:rPr>
              <a:t>1/19/2011    Office of Innovation  </a:t>
            </a:r>
            <a:fld id="{BE581A10-B4D6-4775-B4BF-79BA7F9953EE}" type="slidenum">
              <a:rPr lang="en-US" sz="800" b="1" smtClean="0">
                <a:solidFill>
                  <a:srgbClr val="777777"/>
                </a:solidFill>
                <a:latin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1" dirty="0" smtClean="0">
              <a:solidFill>
                <a:srgbClr val="777777"/>
              </a:solidFill>
              <a:latin typeface="Arial" pitchFamily="34" charset="0"/>
            </a:endParaRPr>
          </a:p>
        </p:txBody>
      </p:sp>
      <p:pic>
        <p:nvPicPr>
          <p:cNvPr id="2053" name="Picture 100" descr="CSC Logo New copy"/>
          <p:cNvPicPr>
            <a:picLocks noChangeAspect="1" noChangeArrowheads="1"/>
          </p:cNvPicPr>
          <p:nvPr userDrawn="1"/>
        </p:nvPicPr>
        <p:blipFill>
          <a:blip r:embed="rId3" cstate="print"/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1"/>
          <p:cNvSpPr txBox="1">
            <a:spLocks noChangeArrowheads="1"/>
          </p:cNvSpPr>
          <p:nvPr userDrawn="1"/>
        </p:nvSpPr>
        <p:spPr bwMode="auto">
          <a:xfrm>
            <a:off x="3690938" y="6602413"/>
            <a:ext cx="2230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777777"/>
                </a:solidFill>
                <a:latin typeface="Arial" pitchFamily="34" charset="0"/>
              </a:rPr>
              <a:t>© 2011 Computer Sciences Corporation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6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2200" b="1" dirty="0">
          <a:solidFill>
            <a:srgbClr val="1F232A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1F232A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1F232A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1F232A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1F232A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300"/>
        </a:spcBef>
        <a:spcAft>
          <a:spcPct val="15000"/>
        </a:spcAft>
        <a:buClr>
          <a:srgbClr val="7F7F7F"/>
        </a:buClr>
        <a:buSzPct val="100000"/>
        <a:defRPr lang="en-US" sz="2800" dirty="0">
          <a:solidFill>
            <a:srgbClr val="007934"/>
          </a:solidFill>
          <a:latin typeface="+mn-lt"/>
          <a:ea typeface="MS PGothic" pitchFamily="34" charset="-128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dirty="0">
          <a:solidFill>
            <a:srgbClr val="007934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sz="1600" dirty="0">
          <a:solidFill>
            <a:srgbClr val="007934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400">
          <a:solidFill>
            <a:srgbClr val="007934"/>
          </a:solidFill>
          <a:latin typeface="+mn-lt"/>
          <a:ea typeface="MS PGothic" pitchFamily="34" charset="-128"/>
        </a:defRPr>
      </a:lvl4pPr>
      <a:lvl5pPr marL="1485900" indent="-171450" algn="l" rtl="0" eaLnBrk="0" fontAlgn="base" hangingPunct="0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400">
          <a:solidFill>
            <a:srgbClr val="007934"/>
          </a:solidFill>
          <a:latin typeface="+mn-lt"/>
          <a:ea typeface="MS PGothic" pitchFamily="34" charset="-128"/>
        </a:defRPr>
      </a:lvl5pPr>
      <a:lvl6pPr marL="18288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6pPr>
      <a:lvl7pPr marL="22860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7pPr>
      <a:lvl8pPr marL="27432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8pPr>
      <a:lvl9pPr marL="32004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tags" Target="../tags/tag23.xml"/><Relationship Id="rId12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4.xml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Relationship Id="rId8" Type="http://schemas.openxmlformats.org/officeDocument/2006/relationships/tags" Target="../tags/tag20.xml"/><Relationship Id="rId9" Type="http://schemas.openxmlformats.org/officeDocument/2006/relationships/tags" Target="../tags/tag21.xml"/><Relationship Id="rId10" Type="http://schemas.openxmlformats.org/officeDocument/2006/relationships/tags" Target="../tags/tag22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5.xml"/><Relationship Id="rId10" Type="http://schemas.openxmlformats.org/officeDocument/2006/relationships/tags" Target="../tags/tag34.xml"/><Relationship Id="rId11" Type="http://schemas.openxmlformats.org/officeDocument/2006/relationships/tags" Target="../tags/tag35.xml"/><Relationship Id="rId12" Type="http://schemas.openxmlformats.org/officeDocument/2006/relationships/tags" Target="../tags/tag36.xml"/><Relationship Id="rId13" Type="http://schemas.openxmlformats.org/officeDocument/2006/relationships/tags" Target="../tags/tag37.xml"/><Relationship Id="rId14" Type="http://schemas.openxmlformats.org/officeDocument/2006/relationships/tags" Target="../tags/tag38.xml"/><Relationship Id="rId15" Type="http://schemas.openxmlformats.org/officeDocument/2006/relationships/tags" Target="../tags/tag39.xml"/><Relationship Id="rId16" Type="http://schemas.openxmlformats.org/officeDocument/2006/relationships/tags" Target="../tags/tag40.xml"/><Relationship Id="rId17" Type="http://schemas.openxmlformats.org/officeDocument/2006/relationships/tags" Target="../tags/tag41.xml"/><Relationship Id="rId18" Type="http://schemas.openxmlformats.org/officeDocument/2006/relationships/tags" Target="../tags/tag42.xml"/><Relationship Id="rId19" Type="http://schemas.openxmlformats.org/officeDocument/2006/relationships/tags" Target="../tags/tag43.xml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20" Type="http://schemas.openxmlformats.org/officeDocument/2006/relationships/tags" Target="../tags/tag63.xml"/><Relationship Id="rId21" Type="http://schemas.openxmlformats.org/officeDocument/2006/relationships/tags" Target="../tags/tag64.xml"/><Relationship Id="rId22" Type="http://schemas.openxmlformats.org/officeDocument/2006/relationships/tags" Target="../tags/tag65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6.xml"/><Relationship Id="rId10" Type="http://schemas.openxmlformats.org/officeDocument/2006/relationships/tags" Target="../tags/tag53.xml"/><Relationship Id="rId11" Type="http://schemas.openxmlformats.org/officeDocument/2006/relationships/tags" Target="../tags/tag54.xml"/><Relationship Id="rId12" Type="http://schemas.openxmlformats.org/officeDocument/2006/relationships/tags" Target="../tags/tag55.xml"/><Relationship Id="rId13" Type="http://schemas.openxmlformats.org/officeDocument/2006/relationships/tags" Target="../tags/tag56.xml"/><Relationship Id="rId14" Type="http://schemas.openxmlformats.org/officeDocument/2006/relationships/tags" Target="../tags/tag57.xml"/><Relationship Id="rId15" Type="http://schemas.openxmlformats.org/officeDocument/2006/relationships/tags" Target="../tags/tag58.xml"/><Relationship Id="rId16" Type="http://schemas.openxmlformats.org/officeDocument/2006/relationships/tags" Target="../tags/tag59.xml"/><Relationship Id="rId17" Type="http://schemas.openxmlformats.org/officeDocument/2006/relationships/tags" Target="../tags/tag60.xml"/><Relationship Id="rId18" Type="http://schemas.openxmlformats.org/officeDocument/2006/relationships/tags" Target="../tags/tag61.xml"/><Relationship Id="rId19" Type="http://schemas.openxmlformats.org/officeDocument/2006/relationships/tags" Target="../tags/tag62.xml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4"/>
          <p:cNvSpPr>
            <a:spLocks noGrp="1"/>
          </p:cNvSpPr>
          <p:nvPr>
            <p:ph type="ctrTitle"/>
          </p:nvPr>
        </p:nvSpPr>
        <p:spPr>
          <a:xfrm>
            <a:off x="1439863" y="3124200"/>
            <a:ext cx="7327900" cy="600075"/>
          </a:xfrm>
        </p:spPr>
        <p:txBody>
          <a:bodyPr/>
          <a:lstStyle/>
          <a:p>
            <a:r>
              <a:rPr lang="en-GB" sz="1800" b="0" dirty="0" smtClean="0"/>
              <a:t>Michael R Nelson, Senior Researcher     MNELSON@POBOX.COM</a:t>
            </a:r>
            <a:br>
              <a:rPr lang="en-GB" sz="1800" b="0" dirty="0" smtClean="0"/>
            </a:br>
            <a:endParaRPr lang="en-GB" altLang="ja-JP" sz="1800" b="0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309688" y="2152650"/>
            <a:ext cx="7339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</a:rPr>
              <a:t>Creating Your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</a:rPr>
              <a:t>Transparency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</a:rPr>
              <a:t>Strategy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</a:rPr>
              <a:t>the Age of Wikileaks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Really Good Public Relations</a:t>
            </a:r>
          </a:p>
        </p:txBody>
      </p:sp>
      <p:sp>
        <p:nvSpPr>
          <p:cNvPr id="56323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6324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6325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7795 h 465667"/>
              <a:gd name="T2" fmla="*/ 3191751 w 3189111"/>
              <a:gd name="T3" fmla="*/ 0 h 465667"/>
              <a:gd name="T4" fmla="*/ 319175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326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8586 w 8360704"/>
              <a:gd name="T1" fmla="*/ 217287 h 4938927"/>
              <a:gd name="T2" fmla="*/ 3913398 w 8360704"/>
              <a:gd name="T3" fmla="*/ 287791 h 4938927"/>
              <a:gd name="T4" fmla="*/ 3786248 w 8360704"/>
              <a:gd name="T5" fmla="*/ 442915 h 4938927"/>
              <a:gd name="T6" fmla="*/ 3800371 w 8360704"/>
              <a:gd name="T7" fmla="*/ 598032 h 4938927"/>
              <a:gd name="T8" fmla="*/ 3814504 w 8360704"/>
              <a:gd name="T9" fmla="*/ 696750 h 4938927"/>
              <a:gd name="T10" fmla="*/ 7713780 w 8360704"/>
              <a:gd name="T11" fmla="*/ 4899123 h 4938927"/>
              <a:gd name="T12" fmla="*/ 7869188 w 8360704"/>
              <a:gd name="T13" fmla="*/ 2614618 h 4938927"/>
              <a:gd name="T14" fmla="*/ 7855036 w 8360704"/>
              <a:gd name="T15" fmla="*/ 428812 h 4938927"/>
              <a:gd name="T16" fmla="*/ 1031326 w 8360704"/>
              <a:gd name="T17" fmla="*/ 654443 h 4938927"/>
              <a:gd name="T18" fmla="*/ 0 w 8360704"/>
              <a:gd name="T19" fmla="*/ 9036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14588" y="4826000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03463" y="1541463"/>
            <a:ext cx="4481512" cy="319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Routine </a:t>
            </a: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Reports</a:t>
            </a:r>
          </a:p>
        </p:txBody>
      </p:sp>
      <p:sp>
        <p:nvSpPr>
          <p:cNvPr id="56329" name="Rectangle 2"/>
          <p:cNvSpPr>
            <a:spLocks noChangeArrowheads="1"/>
          </p:cNvSpPr>
          <p:nvPr/>
        </p:nvSpPr>
        <p:spPr bwMode="auto">
          <a:xfrm>
            <a:off x="5253038" y="1577975"/>
            <a:ext cx="1514475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6330" name="Rectangle 3"/>
          <p:cNvSpPr>
            <a:spLocks noChangeArrowheads="1"/>
          </p:cNvSpPr>
          <p:nvPr/>
        </p:nvSpPr>
        <p:spPr bwMode="auto">
          <a:xfrm>
            <a:off x="2322513" y="1560513"/>
            <a:ext cx="234950" cy="3138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538" y="2576513"/>
            <a:ext cx="112395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    +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Phony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463" y="2667000"/>
            <a:ext cx="55705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Bad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pic>
        <p:nvPicPr>
          <p:cNvPr id="56333" name="Picture 14" descr="curtain.png"/>
          <p:cNvPicPr>
            <a:picLocks noChangeAspect="1"/>
          </p:cNvPicPr>
          <p:nvPr/>
        </p:nvPicPr>
        <p:blipFill>
          <a:blip r:embed="rId2" cstate="print"/>
          <a:srcRect l="11507"/>
          <a:stretch>
            <a:fillRect/>
          </a:stretch>
        </p:blipFill>
        <p:spPr bwMode="auto">
          <a:xfrm>
            <a:off x="2292350" y="968375"/>
            <a:ext cx="523081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TextBox 13"/>
          <p:cNvSpPr txBox="1">
            <a:spLocks noChangeArrowheads="1"/>
          </p:cNvSpPr>
          <p:nvPr/>
        </p:nvSpPr>
        <p:spPr bwMode="auto">
          <a:xfrm>
            <a:off x="2797175" y="2087563"/>
            <a:ext cx="227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COVER UP </a:t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&amp; SPIN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What Wikileaks and Bloggers Do</a:t>
            </a:r>
          </a:p>
        </p:txBody>
      </p:sp>
      <p:sp>
        <p:nvSpPr>
          <p:cNvPr id="57347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348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7349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8586 w 8360704"/>
              <a:gd name="T1" fmla="*/ 217287 h 4938927"/>
              <a:gd name="T2" fmla="*/ 3913398 w 8360704"/>
              <a:gd name="T3" fmla="*/ 287791 h 4938927"/>
              <a:gd name="T4" fmla="*/ 3786248 w 8360704"/>
              <a:gd name="T5" fmla="*/ 442915 h 4938927"/>
              <a:gd name="T6" fmla="*/ 3800371 w 8360704"/>
              <a:gd name="T7" fmla="*/ 598032 h 4938927"/>
              <a:gd name="T8" fmla="*/ 3814504 w 8360704"/>
              <a:gd name="T9" fmla="*/ 696750 h 4938927"/>
              <a:gd name="T10" fmla="*/ 7713780 w 8360704"/>
              <a:gd name="T11" fmla="*/ 4899123 h 4938927"/>
              <a:gd name="T12" fmla="*/ 7869188 w 8360704"/>
              <a:gd name="T13" fmla="*/ 2614618 h 4938927"/>
              <a:gd name="T14" fmla="*/ 7855036 w 8360704"/>
              <a:gd name="T15" fmla="*/ 428812 h 4938927"/>
              <a:gd name="T16" fmla="*/ 1031326 w 8360704"/>
              <a:gd name="T17" fmla="*/ 654443 h 4938927"/>
              <a:gd name="T18" fmla="*/ 0 w 8360704"/>
              <a:gd name="T19" fmla="*/ 9036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03463" y="1541463"/>
            <a:ext cx="4481512" cy="319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Routine </a:t>
            </a: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Reports</a:t>
            </a:r>
          </a:p>
        </p:txBody>
      </p:sp>
      <p:sp>
        <p:nvSpPr>
          <p:cNvPr id="57351" name="Rectangle 2"/>
          <p:cNvSpPr>
            <a:spLocks noChangeArrowheads="1"/>
          </p:cNvSpPr>
          <p:nvPr/>
        </p:nvSpPr>
        <p:spPr bwMode="auto">
          <a:xfrm>
            <a:off x="6132513" y="1577975"/>
            <a:ext cx="635000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2322513" y="1560513"/>
            <a:ext cx="234950" cy="3138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538" y="2576513"/>
            <a:ext cx="987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463" y="2667000"/>
            <a:ext cx="55705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Bad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pic>
        <p:nvPicPr>
          <p:cNvPr id="57355" name="Picture 14" descr="curtain.png"/>
          <p:cNvPicPr>
            <a:picLocks noChangeAspect="1"/>
          </p:cNvPicPr>
          <p:nvPr/>
        </p:nvPicPr>
        <p:blipFill>
          <a:blip r:embed="rId2" cstate="print"/>
          <a:srcRect l="36565"/>
          <a:stretch>
            <a:fillRect/>
          </a:stretch>
        </p:blipFill>
        <p:spPr bwMode="auto">
          <a:xfrm>
            <a:off x="3759200" y="1187450"/>
            <a:ext cx="44926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4" descr="curtain.png"/>
          <p:cNvPicPr>
            <a:picLocks noChangeAspect="1"/>
          </p:cNvPicPr>
          <p:nvPr/>
        </p:nvPicPr>
        <p:blipFill>
          <a:blip r:embed="rId3" cstate="print"/>
          <a:srcRect r="36565"/>
          <a:stretch>
            <a:fillRect/>
          </a:stretch>
        </p:blipFill>
        <p:spPr bwMode="auto">
          <a:xfrm>
            <a:off x="962025" y="1187450"/>
            <a:ext cx="42084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7795 h 465667"/>
              <a:gd name="T2" fmla="*/ 3191751 w 3189111"/>
              <a:gd name="T3" fmla="*/ 0 h 465667"/>
              <a:gd name="T4" fmla="*/ 319175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67" name="TextBox 8"/>
          <p:cNvSpPr txBox="1">
            <a:spLocks noChangeArrowheads="1"/>
          </p:cNvSpPr>
          <p:nvPr/>
        </p:nvSpPr>
        <p:spPr bwMode="auto">
          <a:xfrm>
            <a:off x="3452813" y="2165350"/>
            <a:ext cx="2195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BAD NEWS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LEAKS FIRST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9" t="23322" r="2464" b="22337"/>
          <a:stretch>
            <a:fillRect/>
          </a:stretch>
        </p:blipFill>
        <p:spPr>
          <a:xfrm>
            <a:off x="446088" y="1849438"/>
            <a:ext cx="8123237" cy="4405312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i="1" dirty="0" smtClean="0"/>
              <a:t>The Economist </a:t>
            </a:r>
            <a:r>
              <a:rPr lang="en-US" dirty="0" smtClean="0"/>
              <a:t>on transparency</a:t>
            </a:r>
          </a:p>
        </p:txBody>
      </p:sp>
      <p:pic>
        <p:nvPicPr>
          <p:cNvPr id="16388" name="Picture 5" descr="http://balihoo.com/The%20Econom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941388"/>
            <a:ext cx="13843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930275" y="3516313"/>
            <a:ext cx="992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Secrecy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334250" y="3516313"/>
            <a:ext cx="1522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Transparency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716463" y="892175"/>
            <a:ext cx="982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Externa</a:t>
            </a:r>
            <a:r>
              <a:rPr lang="en-US" i="1" dirty="0"/>
              <a:t>l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925638" y="146208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Legalistic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1736725" y="1890713"/>
            <a:ext cx="2057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Arial" pitchFamily="34" charset="0"/>
              </a:rPr>
              <a:t>Licensing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Non-disclosure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Compliance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5257800" y="1931988"/>
            <a:ext cx="251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latin typeface="Arial" pitchFamily="34" charset="0"/>
              </a:rPr>
              <a:t>Open Innovation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Speed and agility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Publicity/reputation</a:t>
            </a:r>
          </a:p>
        </p:txBody>
      </p:sp>
      <p:sp>
        <p:nvSpPr>
          <p:cNvPr id="10255" name="TextBox 20"/>
          <p:cNvSpPr txBox="1">
            <a:spLocks noChangeArrowheads="1"/>
          </p:cNvSpPr>
          <p:nvPr/>
        </p:nvSpPr>
        <p:spPr bwMode="auto">
          <a:xfrm>
            <a:off x="5268913" y="1433513"/>
            <a:ext cx="221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Collaborative</a:t>
            </a:r>
          </a:p>
        </p:txBody>
      </p:sp>
      <p:sp>
        <p:nvSpPr>
          <p:cNvPr id="10256" name="Title 15"/>
          <p:cNvSpPr>
            <a:spLocks noGrp="1"/>
          </p:cNvSpPr>
          <p:nvPr>
            <p:ph type="title"/>
          </p:nvPr>
        </p:nvSpPr>
        <p:spPr>
          <a:xfrm>
            <a:off x="234950" y="109538"/>
            <a:ext cx="6497638" cy="692150"/>
          </a:xfrm>
        </p:spPr>
        <p:txBody>
          <a:bodyPr/>
          <a:lstStyle/>
          <a:p>
            <a:r>
              <a:rPr lang="en-US" dirty="0" smtClean="0"/>
              <a:t>Driving Cultural Change from the Outside In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084832" y="3364992"/>
            <a:ext cx="489204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930275" y="3516313"/>
            <a:ext cx="992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Secrecy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334250" y="3516313"/>
            <a:ext cx="1522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Transparency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724400" y="6172200"/>
            <a:ext cx="927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Internal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716463" y="892175"/>
            <a:ext cx="982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Externa</a:t>
            </a:r>
            <a:r>
              <a:rPr lang="en-US" i="1" dirty="0"/>
              <a:t>l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1301750" y="4699000"/>
            <a:ext cx="278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Arial" pitchFamily="34" charset="0"/>
              </a:rPr>
              <a:t>Hierarchies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Silos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Need-to-know culture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825625" y="4232275"/>
            <a:ext cx="1457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Locked-down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925638" y="146208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Legalistic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1736725" y="1890713"/>
            <a:ext cx="2057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Arial" pitchFamily="34" charset="0"/>
              </a:rPr>
              <a:t>Licensing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Non-disclosure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Compliance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5307013" y="4845050"/>
            <a:ext cx="2609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Flat organizations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Information sharing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Participatory culture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5502275" y="4211638"/>
            <a:ext cx="146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Learning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5257800" y="1931988"/>
            <a:ext cx="251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latin typeface="Arial" pitchFamily="34" charset="0"/>
              </a:rPr>
              <a:t>Open Innovation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Speed and agility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 Publicity/reputation</a:t>
            </a:r>
          </a:p>
        </p:txBody>
      </p:sp>
      <p:sp>
        <p:nvSpPr>
          <p:cNvPr id="10255" name="TextBox 20"/>
          <p:cNvSpPr txBox="1">
            <a:spLocks noChangeArrowheads="1"/>
          </p:cNvSpPr>
          <p:nvPr/>
        </p:nvSpPr>
        <p:spPr bwMode="auto">
          <a:xfrm>
            <a:off x="5268913" y="1433513"/>
            <a:ext cx="221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Collaborative</a:t>
            </a:r>
          </a:p>
        </p:txBody>
      </p:sp>
      <p:sp>
        <p:nvSpPr>
          <p:cNvPr id="10256" name="Title 15"/>
          <p:cNvSpPr>
            <a:spLocks noGrp="1"/>
          </p:cNvSpPr>
          <p:nvPr>
            <p:ph type="title"/>
          </p:nvPr>
        </p:nvSpPr>
        <p:spPr>
          <a:xfrm>
            <a:off x="234950" y="109538"/>
            <a:ext cx="6497638" cy="692150"/>
          </a:xfrm>
        </p:spPr>
        <p:txBody>
          <a:bodyPr/>
          <a:lstStyle/>
          <a:p>
            <a:r>
              <a:rPr lang="en-US" dirty="0" smtClean="0"/>
              <a:t>Driving Cultural Change from the Outside In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084832" y="3364992"/>
            <a:ext cx="489204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44488" y="125413"/>
            <a:ext cx="6094412" cy="785812"/>
          </a:xfrm>
        </p:spPr>
        <p:txBody>
          <a:bodyPr/>
          <a:lstStyle/>
          <a:p>
            <a:r>
              <a:rPr lang="en-US" smtClean="0"/>
              <a:t>Two main transparency goals – more value and/or more accountability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54150" y="1828800"/>
            <a:ext cx="2730500" cy="2022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Arial" pitchFamily="34" charset="0"/>
            </a:endParaRPr>
          </a:p>
          <a:p>
            <a:pPr algn="ctr" eaLnBrk="0" hangingPunct="0"/>
            <a:endParaRPr lang="en-US" sz="2000"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54150" y="3851275"/>
            <a:ext cx="2730500" cy="2022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84650" y="1828800"/>
            <a:ext cx="2728913" cy="2022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184650" y="3851275"/>
            <a:ext cx="2728913" cy="2022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96950" y="5805488"/>
            <a:ext cx="60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Low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635750" y="58610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High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62000" y="1690688"/>
            <a:ext cx="684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High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15925" y="3560763"/>
            <a:ext cx="1055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Value</a:t>
            </a:r>
          </a:p>
          <a:p>
            <a:pPr algn="ctr">
              <a:defRPr/>
            </a:pPr>
            <a:r>
              <a:rPr lang="en-US" sz="1800" dirty="0">
                <a:latin typeface="+mj-lt"/>
              </a:rPr>
              <a:t>Creation</a:t>
            </a:r>
          </a:p>
          <a:p>
            <a:pPr algn="ctr"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2590800" y="5865813"/>
            <a:ext cx="3241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pitchFamily="34" charset="0"/>
              </a:rPr>
              <a:t>Accountability</a:t>
            </a:r>
          </a:p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1481138" y="2174875"/>
            <a:ext cx="237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  Transparent</a:t>
            </a:r>
          </a:p>
          <a:p>
            <a:r>
              <a:rPr lang="en-US" sz="1800">
                <a:latin typeface="Arial" pitchFamily="34" charset="0"/>
              </a:rPr>
              <a:t>– Publicity/trust</a:t>
            </a:r>
          </a:p>
          <a:p>
            <a:r>
              <a:rPr lang="en-US" sz="1800">
                <a:latin typeface="Arial" pitchFamily="34" charset="0"/>
              </a:rPr>
              <a:t>– Sharing/IP</a:t>
            </a:r>
          </a:p>
          <a:p>
            <a:r>
              <a:rPr lang="en-US" sz="1800">
                <a:latin typeface="Arial" pitchFamily="34" charset="0"/>
              </a:rPr>
              <a:t>– New data platforms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4130675" y="2160588"/>
            <a:ext cx="29162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   Open</a:t>
            </a:r>
          </a:p>
          <a:p>
            <a:r>
              <a:rPr lang="en-US" sz="1800" b="1"/>
              <a:t> </a:t>
            </a:r>
            <a:r>
              <a:rPr lang="en-US" sz="1800">
                <a:latin typeface="Arial" pitchFamily="34" charset="0"/>
              </a:rPr>
              <a:t>– Transparency as default</a:t>
            </a:r>
          </a:p>
          <a:p>
            <a:r>
              <a:rPr lang="en-US" sz="1800">
                <a:latin typeface="Arial" pitchFamily="34" charset="0"/>
              </a:rPr>
              <a:t> – Internal = external</a:t>
            </a:r>
          </a:p>
          <a:p>
            <a:r>
              <a:rPr lang="en-US" sz="1800">
                <a:latin typeface="Arial" pitchFamily="34" charset="0"/>
              </a:rPr>
              <a:t> – 360 degree sharing</a:t>
            </a:r>
          </a:p>
          <a:p>
            <a:r>
              <a:rPr lang="en-US" sz="1800">
                <a:latin typeface="Arial" pitchFamily="34" charset="0"/>
              </a:rPr>
              <a:t>  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4184650" y="4114800"/>
            <a:ext cx="18430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  Traceable</a:t>
            </a:r>
          </a:p>
          <a:p>
            <a:r>
              <a:rPr lang="en-US" sz="1800">
                <a:latin typeface="Arial" pitchFamily="34" charset="0"/>
              </a:rPr>
              <a:t>– Compliance</a:t>
            </a:r>
          </a:p>
          <a:p>
            <a:r>
              <a:rPr lang="en-US" sz="1800">
                <a:latin typeface="Arial" pitchFamily="34" charset="0"/>
              </a:rPr>
              <a:t>– Visibility</a:t>
            </a:r>
          </a:p>
          <a:p>
            <a:r>
              <a:rPr lang="en-US" sz="1800">
                <a:latin typeface="Arial" pitchFamily="34" charset="0"/>
              </a:rPr>
              <a:t>– Responsibility</a:t>
            </a:r>
          </a:p>
          <a:p>
            <a:r>
              <a:rPr lang="en-US" sz="1800">
                <a:latin typeface="Arial" pitchFamily="34" charset="0"/>
              </a:rPr>
              <a:t> 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1481138" y="4141788"/>
            <a:ext cx="178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  Opaque</a:t>
            </a:r>
          </a:p>
          <a:p>
            <a:r>
              <a:rPr lang="en-US" sz="1800">
                <a:latin typeface="Arial" pitchFamily="34" charset="0"/>
              </a:rPr>
              <a:t>– Need to know</a:t>
            </a:r>
          </a:p>
          <a:p>
            <a:r>
              <a:rPr lang="en-US" sz="1800">
                <a:latin typeface="Arial" pitchFamily="34" charset="0"/>
              </a:rPr>
              <a:t>– Mgmt whims</a:t>
            </a:r>
          </a:p>
          <a:p>
            <a:r>
              <a:rPr lang="en-US" sz="1800">
                <a:latin typeface="Arial" pitchFamily="34" charset="0"/>
              </a:rPr>
              <a:t>– Black box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38" y="1589088"/>
            <a:ext cx="5730875" cy="4484687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  <a:defRPr/>
            </a:pPr>
            <a:r>
              <a:rPr lang="en-US" dirty="0">
                <a:ea typeface="MS PGothic" charset="0"/>
                <a:cs typeface="MS PGothic" charset="0"/>
              </a:rPr>
              <a:t>Thoughts </a:t>
            </a:r>
            <a:r>
              <a:rPr lang="en-US" dirty="0" smtClean="0">
                <a:ea typeface="MS PGothic" charset="0"/>
                <a:cs typeface="MS PGothic" charset="0"/>
              </a:rPr>
              <a:t>and opinions of </a:t>
            </a:r>
            <a:r>
              <a:rPr lang="en-US" dirty="0">
                <a:ea typeface="MS PGothic" charset="0"/>
                <a:cs typeface="MS PGothic" charset="0"/>
              </a:rPr>
              <a:t>the CEO </a:t>
            </a:r>
            <a:r>
              <a:rPr lang="en-US" dirty="0" smtClean="0">
                <a:ea typeface="MS PGothic" charset="0"/>
                <a:cs typeface="MS PGothic" charset="0"/>
              </a:rPr>
              <a:t>and key </a:t>
            </a:r>
            <a:r>
              <a:rPr lang="en-US" dirty="0">
                <a:ea typeface="MS PGothic" charset="0"/>
                <a:cs typeface="MS PGothic" charset="0"/>
              </a:rPr>
              <a:t>employees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>
                <a:ea typeface="MS PGothic" charset="0"/>
                <a:cs typeface="MS PGothic" charset="0"/>
              </a:rPr>
              <a:t>Research and product </a:t>
            </a:r>
            <a:r>
              <a:rPr lang="en-US" dirty="0">
                <a:ea typeface="MS PGothic" charset="0"/>
                <a:cs typeface="MS PGothic" charset="0"/>
              </a:rPr>
              <a:t>plans </a:t>
            </a:r>
            <a:r>
              <a:rPr lang="en-US" dirty="0" smtClean="0">
                <a:ea typeface="MS PGothic" charset="0"/>
                <a:cs typeface="MS PGothic" charset="0"/>
              </a:rPr>
              <a:t>(even </a:t>
            </a:r>
            <a:r>
              <a:rPr lang="en-US" dirty="0">
                <a:ea typeface="MS PGothic" charset="0"/>
                <a:cs typeface="MS PGothic" charset="0"/>
              </a:rPr>
              <a:t>source </a:t>
            </a:r>
            <a:r>
              <a:rPr lang="en-US" dirty="0" smtClean="0">
                <a:ea typeface="MS PGothic" charset="0"/>
                <a:cs typeface="MS PGothic" charset="0"/>
              </a:rPr>
              <a:t>code and other IP; open science)</a:t>
            </a:r>
            <a:endParaRPr lang="en-US" dirty="0">
              <a:ea typeface="MS PGothic" charset="0"/>
              <a:cs typeface="MS PGothic" charset="0"/>
            </a:endParaRP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>
                <a:ea typeface="MS PGothic" charset="0"/>
                <a:cs typeface="MS PGothic" charset="0"/>
              </a:rPr>
              <a:t>Personnel </a:t>
            </a:r>
            <a:r>
              <a:rPr lang="en-US" dirty="0" smtClean="0">
                <a:ea typeface="MS PGothic" charset="0"/>
                <a:cs typeface="MS PGothic" charset="0"/>
              </a:rPr>
              <a:t>data </a:t>
            </a:r>
            <a:r>
              <a:rPr lang="en-US" dirty="0">
                <a:ea typeface="MS PGothic" charset="0"/>
                <a:cs typeface="MS PGothic" charset="0"/>
              </a:rPr>
              <a:t>(bios, contact information, </a:t>
            </a:r>
            <a:r>
              <a:rPr lang="en-US" dirty="0" smtClean="0">
                <a:ea typeface="MS PGothic" charset="0"/>
                <a:cs typeface="MS PGothic" charset="0"/>
              </a:rPr>
              <a:t>job focus, even </a:t>
            </a:r>
            <a:r>
              <a:rPr lang="en-US" dirty="0">
                <a:ea typeface="MS PGothic" charset="0"/>
                <a:cs typeface="MS PGothic" charset="0"/>
              </a:rPr>
              <a:t>salaries)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>
                <a:ea typeface="MS PGothic" charset="0"/>
                <a:cs typeface="MS PGothic" charset="0"/>
              </a:rPr>
              <a:t>Sales goals and figures</a:t>
            </a:r>
            <a:endParaRPr lang="en-US" dirty="0">
              <a:ea typeface="MS PGothic" charset="0"/>
              <a:cs typeface="MS PGothic" charset="0"/>
            </a:endParaRP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>
                <a:ea typeface="MS PGothic" charset="0"/>
                <a:cs typeface="MS PGothic" charset="0"/>
              </a:rPr>
              <a:t>Customer data (anonymized)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>
                <a:ea typeface="MS PGothic" charset="0"/>
                <a:cs typeface="MS PGothic" charset="0"/>
              </a:rPr>
              <a:t>Customer </a:t>
            </a:r>
            <a:r>
              <a:rPr lang="en-US" dirty="0" smtClean="0">
                <a:ea typeface="MS PGothic" charset="0"/>
                <a:cs typeface="MS PGothic" charset="0"/>
              </a:rPr>
              <a:t>complaints and resolutions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>
                <a:ea typeface="MS PGothic" charset="0"/>
                <a:cs typeface="MS PGothic" charset="0"/>
              </a:rPr>
              <a:t>Pricing and purchasing data</a:t>
            </a:r>
            <a:endParaRPr lang="en-US" dirty="0">
              <a:ea typeface="MS PGothic" charset="0"/>
              <a:cs typeface="MS PGothic" charset="0"/>
            </a:endParaRP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>
                <a:ea typeface="MS PGothic" charset="0"/>
                <a:cs typeface="MS PGothic" charset="0"/>
              </a:rPr>
              <a:t>Everyday operations -- schedules</a:t>
            </a:r>
            <a:r>
              <a:rPr lang="en-US" dirty="0">
                <a:ea typeface="MS PGothic" charset="0"/>
                <a:cs typeface="MS PGothic" charset="0"/>
              </a:rPr>
              <a:t>, </a:t>
            </a:r>
            <a:r>
              <a:rPr lang="en-US" dirty="0" smtClean="0">
                <a:ea typeface="MS PGothic" charset="0"/>
                <a:cs typeface="MS PGothic" charset="0"/>
              </a:rPr>
              <a:t>events, webcasts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>
                <a:ea typeface="MS PGothic" charset="0"/>
                <a:cs typeface="MS PGothic" charset="0"/>
              </a:rPr>
              <a:t>Crisis response</a:t>
            </a:r>
            <a:endParaRPr lang="en-US" dirty="0"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Major areas of potential transparency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983413" y="2535238"/>
            <a:ext cx="844550" cy="568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827963" y="2535238"/>
            <a:ext cx="844550" cy="568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983413" y="3103563"/>
            <a:ext cx="844550" cy="568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827963" y="3103563"/>
            <a:ext cx="844550" cy="568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6373813" y="3103563"/>
            <a:ext cx="563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Value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7232650" y="3657600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Accountability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6746875" y="3630613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Lo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6608763" y="2452688"/>
            <a:ext cx="447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8478838" y="3657600"/>
            <a:ext cx="447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High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546" b="6779"/>
          <a:stretch>
            <a:fillRect/>
          </a:stretch>
        </p:blipFill>
        <p:spPr>
          <a:xfrm>
            <a:off x="333375" y="1776413"/>
            <a:ext cx="8455025" cy="4340225"/>
          </a:xfr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Radical transparency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1092200"/>
            <a:ext cx="3216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j-lt"/>
                <a:ea typeface="ＭＳ Ｐゴシック" charset="0"/>
                <a:cs typeface="ＭＳ Ｐゴシック" charset="0"/>
              </a:rPr>
              <a:t>WIRED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, March 2006</a:t>
            </a:r>
          </a:p>
        </p:txBody>
      </p:sp>
      <p:pic>
        <p:nvPicPr>
          <p:cNvPr id="15365" name="Picture 6" descr="http://www.ipad-review.co.uk/wp-content/uploads/2010/02/Wired-Logo-Nextfest.png"/>
          <p:cNvPicPr>
            <a:picLocks noChangeAspect="1" noChangeArrowheads="1"/>
          </p:cNvPicPr>
          <p:nvPr/>
        </p:nvPicPr>
        <p:blipFill>
          <a:blip r:embed="rId3" cstate="print"/>
          <a:srcRect t="30966" b="31027"/>
          <a:stretch>
            <a:fillRect/>
          </a:stretch>
        </p:blipFill>
        <p:spPr bwMode="auto">
          <a:xfrm>
            <a:off x="6991350" y="966788"/>
            <a:ext cx="19081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460875" y="1181100"/>
            <a:ext cx="4211638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6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217488" y="1176338"/>
            <a:ext cx="4143375" cy="4391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715963" y="2238375"/>
            <a:ext cx="3973512" cy="312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do it?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Inform and inspire team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Drive strategy and values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Communicate with customers/partners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Build trust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Increase personal visibility</a:t>
            </a: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1.  Sharing CEO</a:t>
            </a:r>
            <a:r>
              <a:rPr lang="en-US" altLang="en-US" dirty="0" smtClean="0"/>
              <a:t>’</a:t>
            </a:r>
            <a:r>
              <a:rPr lang="en-US" dirty="0" smtClean="0"/>
              <a:t>s and employees</a:t>
            </a:r>
            <a:r>
              <a:rPr lang="en-US" altLang="en-US" dirty="0" smtClean="0"/>
              <a:t>’</a:t>
            </a:r>
            <a:r>
              <a:rPr lang="en-US" dirty="0" smtClean="0"/>
              <a:t> thoughts</a:t>
            </a:r>
          </a:p>
        </p:txBody>
      </p:sp>
      <p:sp>
        <p:nvSpPr>
          <p:cNvPr id="19462" name="Content Placeholder 1"/>
          <p:cNvSpPr txBox="1">
            <a:spLocks/>
          </p:cNvSpPr>
          <p:nvPr/>
        </p:nvSpPr>
        <p:spPr bwMode="auto">
          <a:xfrm>
            <a:off x="4930775" y="2262188"/>
            <a:ext cx="4575175" cy="242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not?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Ammunition for lawsuits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Violate financial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disclosure regulations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Half-baked ideas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Lexus/Nexus effect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(you can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sz="2000" dirty="0">
                <a:latin typeface="Arial" pitchFamily="34" charset="0"/>
              </a:rPr>
              <a:t>t erase the Web)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2.  Sharing product plans (even source code!)</a:t>
            </a:r>
            <a:br>
              <a:rPr lang="en-US" smtClean="0"/>
            </a:br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4488" y="1087438"/>
            <a:ext cx="8455025" cy="44846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ＭＳ Ｐゴシック" charset="0"/>
              </a:rPr>
              <a:t>Innovation in the open: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Linux and other open source projects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Eli Lilly and GlaxoSmithKline drug trial data</a:t>
            </a:r>
          </a:p>
          <a:p>
            <a:pPr marL="168275" lvl="1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MS PGothic" charset="0"/>
            </a:endParaRPr>
          </a:p>
        </p:txBody>
      </p:sp>
      <p:pic>
        <p:nvPicPr>
          <p:cNvPr id="18436" name="Picture 3" descr="iStock_000015178769X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88" y="2609850"/>
            <a:ext cx="446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333375" y="1720850"/>
            <a:ext cx="8455025" cy="4484688"/>
          </a:xfrm>
        </p:spPr>
        <p:txBody>
          <a:bodyPr/>
          <a:lstStyle/>
          <a:p>
            <a:r>
              <a:rPr lang="en-US" dirty="0" smtClean="0"/>
              <a:t>More data; less control</a:t>
            </a:r>
          </a:p>
          <a:p>
            <a:r>
              <a:rPr lang="en-US" dirty="0" smtClean="0"/>
              <a:t>Employees expect information access on demand</a:t>
            </a:r>
          </a:p>
          <a:p>
            <a:r>
              <a:rPr lang="en-US" dirty="0" smtClean="0"/>
              <a:t>Social media greatly expands information sharing possibilities</a:t>
            </a:r>
          </a:p>
          <a:p>
            <a:r>
              <a:rPr lang="en-US" dirty="0" smtClean="0"/>
              <a:t>“Open Science,” “Open Data,” create major new innovation platforms</a:t>
            </a:r>
          </a:p>
          <a:p>
            <a:r>
              <a:rPr lang="en-US" dirty="0" smtClean="0"/>
              <a:t>More public skepticism; less societal trust</a:t>
            </a:r>
          </a:p>
          <a:p>
            <a:r>
              <a:rPr lang="en-US" dirty="0" smtClean="0"/>
              <a:t>Increasingly punitive business environment</a:t>
            </a:r>
          </a:p>
          <a:p>
            <a:r>
              <a:rPr lang="en-US" dirty="0" smtClean="0"/>
              <a:t>Multi-gigabyte storage devices for less than $20</a:t>
            </a:r>
          </a:p>
          <a:p>
            <a:r>
              <a:rPr lang="en-US" dirty="0" smtClean="0"/>
              <a:t>Increasing regulatory oversight and reporting demands</a:t>
            </a:r>
          </a:p>
          <a:p>
            <a:r>
              <a:rPr lang="en-US" dirty="0" smtClean="0"/>
              <a:t>More “eyes” watching; everyone’s a potential blogger, whistleblower</a:t>
            </a:r>
          </a:p>
          <a:p>
            <a:r>
              <a:rPr lang="en-US" dirty="0" smtClean="0"/>
              <a:t>More powerful analytical and semantic tools to link and decipher data</a:t>
            </a:r>
          </a:p>
          <a:p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Introduction – today’s digital environment</a:t>
            </a:r>
          </a:p>
        </p:txBody>
      </p:sp>
      <p:pic>
        <p:nvPicPr>
          <p:cNvPr id="8196" name="Picture 4" descr="lock.jpg"/>
          <p:cNvPicPr>
            <a:picLocks noChangeAspect="1"/>
          </p:cNvPicPr>
          <p:nvPr/>
        </p:nvPicPr>
        <p:blipFill>
          <a:blip r:embed="rId3" cstate="print"/>
          <a:srcRect l="5814" t="23566" r="7364" b="15349"/>
          <a:stretch>
            <a:fillRect/>
          </a:stretch>
        </p:blipFill>
        <p:spPr bwMode="auto">
          <a:xfrm>
            <a:off x="6946900" y="3390900"/>
            <a:ext cx="19288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67263" y="1212850"/>
            <a:ext cx="4211637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341313" y="1217613"/>
            <a:ext cx="4748212" cy="5030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4" name="Content Placeholder 1"/>
          <p:cNvSpPr>
            <a:spLocks noGrp="1"/>
          </p:cNvSpPr>
          <p:nvPr>
            <p:ph idx="1"/>
          </p:nvPr>
        </p:nvSpPr>
        <p:spPr>
          <a:xfrm>
            <a:off x="588963" y="1982788"/>
            <a:ext cx="3727450" cy="4484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Why do it?</a:t>
            </a:r>
          </a:p>
          <a:p>
            <a:pPr marL="0" indent="0"/>
            <a:r>
              <a:rPr lang="en-US" sz="1600" dirty="0" smtClean="0"/>
              <a:t> Demonstrate leadership</a:t>
            </a:r>
          </a:p>
          <a:p>
            <a:pPr marL="0" indent="0"/>
            <a:r>
              <a:rPr lang="en-US" sz="1600" dirty="0" smtClean="0"/>
              <a:t> Attract attention, generate buzz</a:t>
            </a:r>
          </a:p>
          <a:p>
            <a:pPr marL="0" indent="0"/>
            <a:r>
              <a:rPr lang="en-US" sz="1600" dirty="0" smtClean="0"/>
              <a:t> Attract employees, partners, advisors, potential customers to build ecosystem</a:t>
            </a:r>
          </a:p>
          <a:p>
            <a:pPr marL="0" indent="0"/>
            <a:r>
              <a:rPr lang="en-US" sz="1600" dirty="0" smtClean="0"/>
              <a:t> Instill </a:t>
            </a:r>
            <a:r>
              <a:rPr lang="en-US" altLang="en-US" sz="1600" dirty="0" smtClean="0"/>
              <a:t>‘</a:t>
            </a:r>
            <a:r>
              <a:rPr lang="en-US" sz="1600" dirty="0" smtClean="0"/>
              <a:t>need for speed</a:t>
            </a:r>
            <a:r>
              <a:rPr lang="en-US" altLang="en-US" sz="1600" dirty="0" smtClean="0"/>
              <a:t>’</a:t>
            </a:r>
            <a:r>
              <a:rPr lang="en-US" sz="1600" dirty="0" smtClean="0"/>
              <a:t> among employees and partners</a:t>
            </a:r>
          </a:p>
          <a:p>
            <a:pPr marL="0" indent="0"/>
            <a:r>
              <a:rPr lang="en-US" sz="1600" dirty="0" smtClean="0"/>
              <a:t> Increase quality of work (because </a:t>
            </a:r>
            <a:r>
              <a:rPr lang="en-US" altLang="en-US" sz="1600" dirty="0" smtClean="0"/>
              <a:t>‘</a:t>
            </a:r>
            <a:r>
              <a:rPr lang="en-US" sz="1600" dirty="0" smtClean="0"/>
              <a:t>the world is watching</a:t>
            </a:r>
            <a:r>
              <a:rPr lang="en-US" altLang="en-US" sz="1600" dirty="0" smtClean="0"/>
              <a:t>’</a:t>
            </a:r>
            <a:r>
              <a:rPr lang="en-US" sz="1600" dirty="0" smtClean="0"/>
              <a:t>)</a:t>
            </a:r>
          </a:p>
          <a:p>
            <a:pPr marL="0" indent="0"/>
            <a:r>
              <a:rPr lang="en-US" sz="1600" dirty="0" smtClean="0"/>
              <a:t> Influence standards (formal and de facto)</a:t>
            </a:r>
          </a:p>
          <a:p>
            <a:pPr marL="0" indent="0"/>
            <a:r>
              <a:rPr lang="en-US" sz="1600" dirty="0" smtClean="0"/>
              <a:t> Solve hard problems, shared challenges</a:t>
            </a:r>
          </a:p>
          <a:p>
            <a:pPr marL="0" indent="0"/>
            <a:r>
              <a:rPr lang="en-US" sz="1600" dirty="0" smtClean="0"/>
              <a:t> Test, benchmark competitiveness</a:t>
            </a:r>
          </a:p>
        </p:txBody>
      </p:sp>
      <p:sp>
        <p:nvSpPr>
          <p:cNvPr id="20485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2.  Sharing R&amp;D and product plans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981575" y="1976438"/>
            <a:ext cx="3003550" cy="324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cs typeface="MS PGothic" pitchFamily="34" charset="-128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b="1" kern="0" dirty="0">
                <a:latin typeface="+mn-lt"/>
                <a:cs typeface="MS PGothic" pitchFamily="34" charset="-128"/>
              </a:rPr>
              <a:t>Why not?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600" kern="0" dirty="0">
                <a:latin typeface="+mn-lt"/>
                <a:cs typeface="MS PGothic" pitchFamily="34" charset="-128"/>
              </a:rPr>
              <a:t>Lose first mover advantage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600" kern="0" dirty="0">
                <a:latin typeface="+mn-lt"/>
                <a:cs typeface="MS PGothic" pitchFamily="34" charset="-128"/>
              </a:rPr>
              <a:t>Help competitors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600" kern="0" dirty="0">
                <a:latin typeface="+mn-lt"/>
                <a:cs typeface="MS PGothic" pitchFamily="34" charset="-128"/>
              </a:rPr>
              <a:t>Forfeit IP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600" kern="0" dirty="0">
              <a:latin typeface="+mn-lt"/>
              <a:cs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08000" y="1270000"/>
            <a:ext cx="4425950" cy="448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Examples:</a:t>
            </a:r>
          </a:p>
          <a:p>
            <a:pPr marL="0" indent="0"/>
            <a:r>
              <a:rPr lang="en-US" dirty="0" smtClean="0"/>
              <a:t> United States Congress</a:t>
            </a:r>
          </a:p>
          <a:p>
            <a:pPr marL="0" indent="0"/>
            <a:r>
              <a:rPr lang="en-US" dirty="0" smtClean="0"/>
              <a:t> Bell, California, scandal:</a:t>
            </a:r>
          </a:p>
          <a:p>
            <a:pPr marL="361950" lvl="1" indent="-180975"/>
            <a:r>
              <a:rPr lang="en-US" sz="2000" dirty="0" smtClean="0"/>
              <a:t>California State Controller John Chiang publishes city officials</a:t>
            </a:r>
            <a:r>
              <a:rPr lang="en-US" altLang="en-US" sz="2000" dirty="0" smtClean="0"/>
              <a:t>’</a:t>
            </a:r>
            <a:r>
              <a:rPr lang="en-US" sz="2000" dirty="0" smtClean="0"/>
              <a:t> salaries online</a:t>
            </a:r>
            <a:endParaRPr lang="en-US" dirty="0" smtClean="0"/>
          </a:p>
          <a:p>
            <a:pPr marL="0" indent="0"/>
            <a:r>
              <a:rPr lang="en-US" dirty="0" smtClean="0"/>
              <a:t> Ricardo </a:t>
            </a:r>
            <a:r>
              <a:rPr lang="en-US" dirty="0" err="1" smtClean="0"/>
              <a:t>Semler</a:t>
            </a:r>
            <a:r>
              <a:rPr lang="en-US" dirty="0" smtClean="0"/>
              <a:t> and </a:t>
            </a:r>
            <a:r>
              <a:rPr lang="en-US" dirty="0" err="1" smtClean="0"/>
              <a:t>Semco</a:t>
            </a:r>
            <a:endParaRPr lang="en-US" dirty="0" smtClean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3.  Sharing personnel information </a:t>
            </a:r>
            <a:br>
              <a:rPr lang="en-US" smtClean="0"/>
            </a:br>
            <a:endParaRPr lang="en-US" smtClean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2089150"/>
            <a:ext cx="3068637" cy="38814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52975" y="1169988"/>
            <a:ext cx="4211638" cy="4789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227013" y="1090613"/>
            <a:ext cx="4776787" cy="52466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5032375" y="1663700"/>
            <a:ext cx="3238500" cy="3003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cs typeface="MS PGothic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not?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Poaching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Reveal corporate strategy and product plans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National employee privacy rules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Demoralize the lowest performers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Potential frictions</a:t>
            </a:r>
          </a:p>
        </p:txBody>
      </p:sp>
      <p:sp>
        <p:nvSpPr>
          <p:cNvPr id="21509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3.  Sharing personnel information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510" name="Content Placeholder 1"/>
          <p:cNvSpPr txBox="1">
            <a:spLocks/>
          </p:cNvSpPr>
          <p:nvPr/>
        </p:nvSpPr>
        <p:spPr bwMode="auto">
          <a:xfrm>
            <a:off x="574675" y="1804988"/>
            <a:ext cx="3244850" cy="448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do it?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Raise employees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sz="2000" dirty="0">
                <a:latin typeface="Arial" pitchFamily="34" charset="0"/>
              </a:rPr>
              <a:t> profiles (and morale)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Help employees win external recognition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Build trust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Foster internal (and external) communication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Improve recruiting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Let employees see they are paid fairly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Establish culture of merit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Stock_000007063117Small.jpg"/>
          <p:cNvPicPr>
            <a:picLocks noChangeAspect="1"/>
          </p:cNvPicPr>
          <p:nvPr/>
        </p:nvPicPr>
        <p:blipFill>
          <a:blip r:embed="rId2" cstate="print"/>
          <a:srcRect b="5618"/>
          <a:stretch>
            <a:fillRect/>
          </a:stretch>
        </p:blipFill>
        <p:spPr bwMode="auto">
          <a:xfrm>
            <a:off x="3929063" y="3190875"/>
            <a:ext cx="52149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281113"/>
            <a:ext cx="8455025" cy="2238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Examples: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Amazon book rankings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Movie box office receipts</a:t>
            </a:r>
          </a:p>
          <a:p>
            <a:pPr>
              <a:defRPr/>
            </a:pPr>
            <a:r>
              <a:rPr lang="en-US" i="1" dirty="0" smtClean="0">
                <a:ea typeface="ＭＳ Ｐゴシック" charset="0"/>
                <a:cs typeface="+mn-cs"/>
              </a:rPr>
              <a:t>New York Times </a:t>
            </a:r>
            <a:r>
              <a:rPr lang="en-US" dirty="0" smtClean="0">
                <a:ea typeface="ＭＳ Ｐゴシック" charset="0"/>
                <a:cs typeface="+mn-cs"/>
              </a:rPr>
              <a:t>book and e-book sales</a:t>
            </a:r>
          </a:p>
        </p:txBody>
      </p:sp>
      <p:sp>
        <p:nvSpPr>
          <p:cNvPr id="22532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4.  Sharing sales figures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67263" y="1212850"/>
            <a:ext cx="4211637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334963" y="1222375"/>
            <a:ext cx="4845050" cy="5133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4550" y="2163763"/>
            <a:ext cx="3322638" cy="4484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Why do it?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Generate buzz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Help managers and employees retarget resources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Attract partners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Find opportunities for bundling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Peer pressure, greater accountability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Establish new norms</a:t>
            </a:r>
          </a:p>
        </p:txBody>
      </p:sp>
      <p:sp>
        <p:nvSpPr>
          <p:cNvPr id="22533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4.  Sharing sales figures and goals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143500" y="1852613"/>
            <a:ext cx="3351213" cy="325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6688" indent="-166688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000" kern="0" dirty="0">
              <a:latin typeface="+mn-lt"/>
              <a:ea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b="1" kern="0" dirty="0">
                <a:latin typeface="+mn-lt"/>
                <a:ea typeface="ＭＳ Ｐゴシック" charset="0"/>
              </a:rPr>
              <a:t>Why not?</a:t>
            </a:r>
          </a:p>
          <a:p>
            <a:pPr marL="166688" indent="-166688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</a:rPr>
              <a:t>Alert potential competitors</a:t>
            </a:r>
          </a:p>
          <a:p>
            <a:pPr marL="166688" indent="-166688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</a:rPr>
              <a:t>Scare customers, investors</a:t>
            </a:r>
          </a:p>
          <a:p>
            <a:pPr marL="166688" indent="-166688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ea typeface="ＭＳ Ｐゴシック" charset="0"/>
              </a:rPr>
              <a:t>Reveal bad strategy choices</a:t>
            </a:r>
          </a:p>
          <a:p>
            <a:pPr marL="166688" indent="-166688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000" kern="0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Examples:</a:t>
            </a:r>
            <a:endParaRPr lang="en-US" dirty="0" smtClean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CT </a:t>
            </a:r>
            <a:r>
              <a:rPr lang="en-US" dirty="0" err="1" smtClean="0">
                <a:ea typeface="ＭＳ Ｐゴシック" charset="0"/>
                <a:cs typeface="+mn-cs"/>
              </a:rPr>
              <a:t>TyMetrix</a:t>
            </a:r>
            <a:r>
              <a:rPr lang="en-US" dirty="0" smtClean="0">
                <a:ea typeface="ＭＳ Ｐゴシック" charset="0"/>
                <a:cs typeface="+mn-cs"/>
              </a:rPr>
              <a:t> data on legal bills at </a:t>
            </a:r>
            <a:r>
              <a:rPr lang="en-US" dirty="0" err="1" smtClean="0">
                <a:ea typeface="ＭＳ Ｐゴシック" charset="0"/>
                <a:cs typeface="+mn-cs"/>
              </a:rPr>
              <a:t>Wolters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dirty="0" err="1" smtClean="0">
                <a:ea typeface="ＭＳ Ｐゴシック" charset="0"/>
                <a:cs typeface="+mn-cs"/>
              </a:rPr>
              <a:t>Kluwer</a:t>
            </a:r>
            <a:endParaRPr lang="en-US" dirty="0" smtClean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Data.mint.com at Intuit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Netflix </a:t>
            </a:r>
          </a:p>
          <a:p>
            <a:pPr lvl="2">
              <a:defRPr/>
            </a:pPr>
            <a:r>
              <a:rPr lang="en-US" dirty="0" smtClean="0">
                <a:ea typeface="ＭＳ Ｐゴシック" charset="0"/>
                <a:cs typeface="MS PGothic" charset="0"/>
              </a:rPr>
              <a:t>Improve </a:t>
            </a:r>
            <a:r>
              <a:rPr lang="en-US" dirty="0">
                <a:ea typeface="ＭＳ Ｐゴシック" charset="0"/>
                <a:cs typeface="MS PGothic" charset="0"/>
              </a:rPr>
              <a:t>the accuracy of predictions about how much someone is going to enjoy a movie based on their movie preferences.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  <a:cs typeface="MS PGothic" charset="0"/>
              </a:rPr>
              <a:t>$1 million awarded on 21 September 2009</a:t>
            </a:r>
          </a:p>
          <a:p>
            <a:pPr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5.  Sharing customer data (anonymized)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800" y="4300538"/>
            <a:ext cx="591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570413" y="1217613"/>
            <a:ext cx="4702175" cy="4889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149225" y="1165225"/>
            <a:ext cx="4660900" cy="4964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554038" y="2120900"/>
            <a:ext cx="3397250" cy="35575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do it?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Inform and build the ecosystem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Help partners collaborate more effectively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Enable new services (e.g.  Amazon book rankings)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Build customer loyalty, trust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Get more value from data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Establish new platforms for value creation</a:t>
            </a:r>
          </a:p>
        </p:txBody>
      </p:sp>
      <p:sp>
        <p:nvSpPr>
          <p:cNvPr id="23557" name="Title 3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5.  Sharing customer data (anonymized)</a:t>
            </a:r>
          </a:p>
        </p:txBody>
      </p:sp>
      <p:sp>
        <p:nvSpPr>
          <p:cNvPr id="23558" name="Content Placeholder 1"/>
          <p:cNvSpPr txBox="1">
            <a:spLocks/>
          </p:cNvSpPr>
          <p:nvPr/>
        </p:nvSpPr>
        <p:spPr bwMode="auto">
          <a:xfrm>
            <a:off x="4792663" y="1731963"/>
            <a:ext cx="4003675" cy="379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endParaRPr lang="en-US" sz="2000" dirty="0">
              <a:latin typeface="Arial" pitchFamily="34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not?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Customers</a:t>
            </a:r>
            <a:r>
              <a:rPr lang="en-US" altLang="en-US" sz="1800" dirty="0">
                <a:latin typeface="Arial" pitchFamily="34" charset="0"/>
              </a:rPr>
              <a:t>’</a:t>
            </a:r>
            <a:r>
              <a:rPr lang="en-US" sz="1800" dirty="0">
                <a:latin typeface="Arial" pitchFamily="34" charset="0"/>
              </a:rPr>
              <a:t> privacy concerns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Reconciling various national privacy regulations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De-anonymization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</a:rPr>
              <a:t>e.g. </a:t>
            </a:r>
            <a:r>
              <a:rPr lang="en-US" sz="1800" dirty="0">
                <a:latin typeface="Arial" pitchFamily="34" charset="0"/>
              </a:rPr>
              <a:t>AOL user  data fiasco)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Truth in advertising rules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Hacking and abuse 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Other companies profit from your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iStock_000015712950XSmall.jpg"/>
          <p:cNvPicPr>
            <a:picLocks noChangeAspect="1"/>
          </p:cNvPicPr>
          <p:nvPr/>
        </p:nvPicPr>
        <p:blipFill>
          <a:blip r:embed="rId2" cstate="print"/>
          <a:srcRect r="11292"/>
          <a:stretch>
            <a:fillRect/>
          </a:stretch>
        </p:blipFill>
        <p:spPr bwMode="auto">
          <a:xfrm>
            <a:off x="4716463" y="2984500"/>
            <a:ext cx="442753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738" y="1270000"/>
            <a:ext cx="8455025" cy="792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200" b="1" dirty="0" smtClean="0">
                <a:ea typeface="ＭＳ Ｐゴシック" charset="0"/>
                <a:cs typeface="+mn-cs"/>
              </a:rPr>
              <a:t>Examples: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6.  Sharing customer complaints</a:t>
            </a:r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3648075"/>
            <a:ext cx="3284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1450" y="2252663"/>
            <a:ext cx="31718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725" y="1266825"/>
            <a:ext cx="25892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2063" y="5094288"/>
            <a:ext cx="1854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85" descr="CSC Logo New copy"/>
          <p:cNvPicPr>
            <a:picLocks noChangeAspect="1" noChangeArrowheads="1"/>
          </p:cNvPicPr>
          <p:nvPr/>
        </p:nvPicPr>
        <p:blipFill>
          <a:blip r:embed="rId7" cstate="print"/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68"/>
          <p:cNvSpPr>
            <a:spLocks/>
          </p:cNvSpPr>
          <p:nvPr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33"/>
              <a:gd name="T19" fmla="*/ 0 h 147"/>
              <a:gd name="T20" fmla="*/ 5033 w 5033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66"/>
          <p:cNvSpPr txBox="1">
            <a:spLocks noChangeArrowheads="1"/>
          </p:cNvSpPr>
          <p:nvPr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100">
                <a:solidFill>
                  <a:srgbClr val="777777"/>
                </a:solidFill>
                <a:latin typeface="Arial" pitchFamily="34" charset="0"/>
              </a:rPr>
              <a:t>Leading Edge Forum</a:t>
            </a:r>
          </a:p>
        </p:txBody>
      </p:sp>
      <p:sp>
        <p:nvSpPr>
          <p:cNvPr id="31756" name="Text Box 115"/>
          <p:cNvSpPr txBox="1">
            <a:spLocks noChangeArrowheads="1"/>
          </p:cNvSpPr>
          <p:nvPr/>
        </p:nvSpPr>
        <p:spPr bwMode="auto">
          <a:xfrm>
            <a:off x="5835650" y="6611938"/>
            <a:ext cx="2886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20738">
              <a:spcBef>
                <a:spcPct val="50000"/>
              </a:spcBef>
            </a:pPr>
            <a:fld id="{4488AE27-F1DE-4A81-BB00-ED974E47BBB0}" type="datetime8">
              <a:rPr lang="en-US" sz="800">
                <a:solidFill>
                  <a:srgbClr val="777777"/>
                </a:solidFill>
              </a:rPr>
              <a:pPr algn="r" defTabSz="820738">
                <a:spcBef>
                  <a:spcPct val="50000"/>
                </a:spcBef>
              </a:pPr>
              <a:t>9/19/11 12:24</a:t>
            </a:fld>
            <a:r>
              <a:rPr lang="en-US" sz="800">
                <a:solidFill>
                  <a:srgbClr val="777777"/>
                </a:solidFill>
              </a:rPr>
              <a:t>  </a:t>
            </a:r>
            <a:fld id="{633A2C82-053E-40EA-B03E-009ABC8DB3AA}" type="slidenum">
              <a:rPr lang="en-US" sz="800">
                <a:solidFill>
                  <a:srgbClr val="777777"/>
                </a:solidFill>
              </a:rPr>
              <a:pPr algn="r" defTabSz="820738">
                <a:spcBef>
                  <a:spcPct val="50000"/>
                </a:spcBef>
              </a:pPr>
              <a:t>27</a:t>
            </a:fld>
            <a:r>
              <a:rPr lang="en-US" sz="800">
                <a:solidFill>
                  <a:srgbClr val="777777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570413" y="1217613"/>
            <a:ext cx="4702175" cy="4889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149225" y="1165225"/>
            <a:ext cx="4660900" cy="4964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554038" y="2120900"/>
            <a:ext cx="3397250" cy="35575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do it?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Early awareness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Assure effective resolution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Pre-empt third party sites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Learn customer workarounds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Build customer trust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Track progress over time</a:t>
            </a:r>
          </a:p>
          <a:p>
            <a:pPr marL="180975" indent="-180975">
              <a:buFontTx/>
              <a:buNone/>
              <a:defRPr/>
            </a:pPr>
            <a:endParaRPr lang="en-US" sz="1800" dirty="0" smtClean="0">
              <a:cs typeface="MS PGothic" pitchFamily="34" charset="-128"/>
            </a:endParaRPr>
          </a:p>
        </p:txBody>
      </p:sp>
      <p:sp>
        <p:nvSpPr>
          <p:cNvPr id="24581" name="Title 3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6.  Sharing customer complaints, resolutions</a:t>
            </a:r>
          </a:p>
        </p:txBody>
      </p:sp>
      <p:sp>
        <p:nvSpPr>
          <p:cNvPr id="24582" name="Content Placeholder 1"/>
          <p:cNvSpPr txBox="1">
            <a:spLocks/>
          </p:cNvSpPr>
          <p:nvPr/>
        </p:nvSpPr>
        <p:spPr bwMode="auto">
          <a:xfrm>
            <a:off x="4792663" y="1731963"/>
            <a:ext cx="4003675" cy="379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endParaRPr lang="en-US" sz="2000" dirty="0">
              <a:latin typeface="Arial" pitchFamily="34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not?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Expose problems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Old embarrassments persist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" pitchFamily="34" charset="0"/>
              </a:rPr>
              <a:t> Fodder for </a:t>
            </a:r>
            <a:r>
              <a:rPr lang="en-US" sz="1800" dirty="0" smtClean="0">
                <a:latin typeface="Arial" pitchFamily="34" charset="0"/>
              </a:rPr>
              <a:t>competitors who will target         unhappy customers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67263" y="1212850"/>
            <a:ext cx="4211637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366713" y="1195388"/>
            <a:ext cx="4306887" cy="45640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5097463" y="2184400"/>
            <a:ext cx="3290887" cy="31638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not?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Rules against price fixing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Harder to get lower (secret) prices from vendors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Harder to price discriminate (by geography or customer)</a:t>
            </a:r>
          </a:p>
          <a:p>
            <a:pPr marL="180975" indent="-180975">
              <a:defRPr/>
            </a:pPr>
            <a:r>
              <a:rPr lang="en-US" sz="1800" dirty="0" smtClean="0">
                <a:cs typeface="MS PGothic" pitchFamily="34" charset="-128"/>
              </a:rPr>
              <a:t>Non-disclosure agreements with vendors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cs typeface="MS PGothic" pitchFamily="34" charset="-128"/>
            </a:endParaRPr>
          </a:p>
        </p:txBody>
      </p:sp>
      <p:sp>
        <p:nvSpPr>
          <p:cNvPr id="25605" name="Title 3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7.  Sharing pricing and purchasing data 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46113" y="2060575"/>
            <a:ext cx="3638550" cy="335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b="1" kern="0" dirty="0">
                <a:latin typeface="+mn-lt"/>
                <a:cs typeface="MS PGothic" pitchFamily="34" charset="-128"/>
              </a:rPr>
              <a:t>Why do it?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Convince customers they are getting a fair deal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Simplify negotiations with customers and suppliers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Build customer loyalty (</a:t>
            </a:r>
            <a:r>
              <a:rPr lang="en-US" sz="1800" kern="0" dirty="0" smtClean="0">
                <a:latin typeface="+mn-lt"/>
                <a:cs typeface="MS PGothic" pitchFamily="34" charset="-128"/>
              </a:rPr>
              <a:t>e.g. </a:t>
            </a:r>
            <a:r>
              <a:rPr lang="en-US" sz="1800" kern="0" dirty="0">
                <a:latin typeface="+mn-lt"/>
                <a:cs typeface="MS PGothic" pitchFamily="34" charset="-128"/>
              </a:rPr>
              <a:t>Jet Blue, Southwest Airlines)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Invite better offers from new vendors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Competitive differentiation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1800" kern="0" dirty="0">
                <a:latin typeface="+mn-lt"/>
                <a:cs typeface="MS PGothic" pitchFamily="34" charset="-128"/>
              </a:rPr>
              <a:t>Build trust</a:t>
            </a:r>
          </a:p>
          <a:p>
            <a:pPr marL="180975" indent="-180975"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endParaRPr lang="en-US" sz="1800" kern="0" dirty="0">
              <a:latin typeface="+mn-lt"/>
              <a:cs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icture 4" descr="lock.jpg"/>
          <p:cNvSpPr>
            <a:spLocks noChangeAspect="1"/>
          </p:cNvSpPr>
          <p:nvPr/>
        </p:nvSpPr>
        <p:spPr bwMode="auto">
          <a:xfrm>
            <a:off x="5465763" y="3400425"/>
            <a:ext cx="32845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190500" y="984250"/>
            <a:ext cx="2498725" cy="564515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1800" b="1" dirty="0" smtClean="0"/>
              <a:t>In the last 20 years: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100s of times more data (e-mail, CRM, social media, video, etc)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 Greater need to share that data (internally and externally)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 Easier to copy, leak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 Company walls becoming porous (ecosystems, Cloud)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 Data becoming an ever-more important source of value</a:t>
            </a:r>
          </a:p>
          <a:p>
            <a:pPr marL="0" indent="0">
              <a:spcBef>
                <a:spcPts val="1200"/>
              </a:spcBef>
            </a:pPr>
            <a:r>
              <a:rPr lang="en-US" sz="1800" dirty="0" smtClean="0"/>
              <a:t> Greater transparency increasingly expected (by customers and investors)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dirty="0" smtClean="0"/>
          </a:p>
        </p:txBody>
      </p:sp>
      <p:sp>
        <p:nvSpPr>
          <p:cNvPr id="9220" name="Title 2"/>
          <p:cNvSpPr>
            <a:spLocks noGrp="1"/>
          </p:cNvSpPr>
          <p:nvPr>
            <p:ph type="title"/>
          </p:nvPr>
        </p:nvSpPr>
        <p:spPr>
          <a:xfrm>
            <a:off x="341313" y="261938"/>
            <a:ext cx="8455025" cy="785812"/>
          </a:xfrm>
        </p:spPr>
        <p:txBody>
          <a:bodyPr/>
          <a:lstStyle/>
          <a:p>
            <a:r>
              <a:rPr lang="en-US" dirty="0" smtClean="0"/>
              <a:t>Information management – what</a:t>
            </a:r>
            <a:r>
              <a:rPr lang="en-US" altLang="en-US" dirty="0" smtClean="0"/>
              <a:t>’</a:t>
            </a:r>
            <a:r>
              <a:rPr lang="en-US" dirty="0" smtClean="0"/>
              <a:t>s changed?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992438" y="1397000"/>
            <a:ext cx="581025" cy="362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  <a:cs typeface="ＭＳ Ｐゴシック" charset="0"/>
              </a:rPr>
              <a:t>100     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  <a:cs typeface="ＭＳ Ｐゴシック" charset="0"/>
              </a:rPr>
              <a:t>  10 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  <a:cs typeface="ＭＳ Ｐゴシック" charset="0"/>
              </a:rPr>
              <a:t>     1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3646488" y="1524000"/>
            <a:ext cx="5314950" cy="330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>
                <a:latin typeface="Arial" pitchFamily="34" charset="0"/>
              </a:rPr>
              <a:t>                </a:t>
            </a:r>
          </a:p>
          <a:p>
            <a:pPr algn="ctr" eaLnBrk="0" hangingPunct="0"/>
            <a:r>
              <a:rPr lang="en-US" dirty="0">
                <a:latin typeface="Arial" pitchFamily="34" charset="0"/>
              </a:rPr>
              <a:t>                    Data</a:t>
            </a:r>
          </a:p>
          <a:p>
            <a:pPr algn="ctr" eaLnBrk="0" hangingPunct="0"/>
            <a:endParaRPr lang="en-US" dirty="0">
              <a:latin typeface="Arial" pitchFamily="34" charset="0"/>
            </a:endParaRPr>
          </a:p>
          <a:p>
            <a:pPr algn="ctr" eaLnBrk="0" hangingPunct="0"/>
            <a:r>
              <a:rPr lang="en-US" dirty="0">
                <a:latin typeface="Arial" pitchFamily="34" charset="0"/>
              </a:rPr>
              <a:t>                      </a:t>
            </a:r>
          </a:p>
          <a:p>
            <a:pPr algn="ctr" eaLnBrk="0" hangingPunct="0"/>
            <a:r>
              <a:rPr lang="en-US" dirty="0">
                <a:latin typeface="Arial" pitchFamily="34" charset="0"/>
              </a:rPr>
              <a:t>                                            Sharing</a:t>
            </a:r>
          </a:p>
          <a:p>
            <a:pPr algn="ctr" eaLnBrk="0" hangingPunct="0"/>
            <a:endParaRPr lang="en-US" dirty="0">
              <a:latin typeface="Arial" pitchFamily="34" charset="0"/>
            </a:endParaRPr>
          </a:p>
          <a:p>
            <a:pPr algn="ctr" eaLnBrk="0" hangingPunct="0"/>
            <a:endParaRPr lang="en-US" dirty="0">
              <a:latin typeface="Arial" pitchFamily="34" charset="0"/>
            </a:endParaRPr>
          </a:p>
          <a:p>
            <a:pPr algn="ctr" eaLnBrk="0" hangingPunct="0"/>
            <a:r>
              <a:rPr lang="en-US" dirty="0">
                <a:latin typeface="Arial" pitchFamily="34" charset="0"/>
              </a:rPr>
              <a:t>                      Control</a:t>
            </a:r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3627438" y="5334000"/>
            <a:ext cx="4959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1990                2000                2010</a:t>
            </a:r>
          </a:p>
        </p:txBody>
      </p:sp>
      <p:cxnSp>
        <p:nvCxnSpPr>
          <p:cNvPr id="9224" name="Straight Arrow Connector 5"/>
          <p:cNvCxnSpPr>
            <a:cxnSpLocks noChangeShapeType="1"/>
          </p:cNvCxnSpPr>
          <p:nvPr/>
        </p:nvCxnSpPr>
        <p:spPr bwMode="auto">
          <a:xfrm flipV="1">
            <a:off x="3683000" y="1704975"/>
            <a:ext cx="5006975" cy="306705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9225" name="Straight Arrow Connector 10"/>
          <p:cNvCxnSpPr>
            <a:cxnSpLocks noChangeShapeType="1"/>
          </p:cNvCxnSpPr>
          <p:nvPr/>
        </p:nvCxnSpPr>
        <p:spPr bwMode="auto">
          <a:xfrm flipV="1">
            <a:off x="3646488" y="2522538"/>
            <a:ext cx="4916487" cy="2230437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9226" name="Straight Arrow Connector 13"/>
          <p:cNvCxnSpPr>
            <a:cxnSpLocks noChangeShapeType="1"/>
          </p:cNvCxnSpPr>
          <p:nvPr/>
        </p:nvCxnSpPr>
        <p:spPr bwMode="auto">
          <a:xfrm>
            <a:off x="3683000" y="1577975"/>
            <a:ext cx="4933950" cy="2903538"/>
          </a:xfrm>
          <a:prstGeom prst="straightConnector1">
            <a:avLst/>
          </a:prstGeom>
          <a:noFill/>
          <a:ln w="57150">
            <a:solidFill>
              <a:srgbClr val="6600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Examples: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Webcams from ski resorts, hotel lobbies, cruise ships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>
          <a:xfrm>
            <a:off x="344488" y="112713"/>
            <a:ext cx="5864225" cy="568325"/>
          </a:xfrm>
        </p:spPr>
        <p:txBody>
          <a:bodyPr/>
          <a:lstStyle/>
          <a:p>
            <a:pPr marL="361950" indent="-361950"/>
            <a:r>
              <a:rPr lang="en-US" smtClean="0"/>
              <a:t>8.  Day-to-day operations (schedules, webcasts, webcams)   </a:t>
            </a:r>
          </a:p>
        </p:txBody>
      </p:sp>
      <p:pic>
        <p:nvPicPr>
          <p:cNvPr id="33796" name="Picture 5" descr="Microsoft LifeCam Cinema Web cam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3263900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90750"/>
            <a:ext cx="9144000" cy="466725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34819" name="Picture 85" descr="CSC Logo New copy"/>
          <p:cNvPicPr>
            <a:picLocks noChangeAspect="1" noChangeArrowheads="1"/>
          </p:cNvPicPr>
          <p:nvPr/>
        </p:nvPicPr>
        <p:blipFill>
          <a:blip r:embed="rId2" cstate="print"/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reeform 68"/>
          <p:cNvSpPr>
            <a:spLocks/>
          </p:cNvSpPr>
          <p:nvPr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33"/>
              <a:gd name="T19" fmla="*/ 0 h 147"/>
              <a:gd name="T20" fmla="*/ 5033 w 5033"/>
              <a:gd name="T21" fmla="*/ 147 h 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989013"/>
            <a:ext cx="7512050" cy="5287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4822" name="Text Box 66"/>
          <p:cNvSpPr txBox="1">
            <a:spLocks noChangeArrowheads="1"/>
          </p:cNvSpPr>
          <p:nvPr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100">
                <a:solidFill>
                  <a:srgbClr val="777777"/>
                </a:solidFill>
                <a:latin typeface="Arial" pitchFamily="34" charset="0"/>
              </a:rPr>
              <a:t>Leading Edge Forum</a:t>
            </a:r>
          </a:p>
        </p:txBody>
      </p:sp>
      <p:sp>
        <p:nvSpPr>
          <p:cNvPr id="34823" name="Text Box 115"/>
          <p:cNvSpPr txBox="1">
            <a:spLocks noChangeArrowheads="1"/>
          </p:cNvSpPr>
          <p:nvPr/>
        </p:nvSpPr>
        <p:spPr bwMode="auto">
          <a:xfrm>
            <a:off x="5835650" y="6611938"/>
            <a:ext cx="2886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20738">
              <a:spcBef>
                <a:spcPct val="50000"/>
              </a:spcBef>
            </a:pPr>
            <a:fld id="{D3CEBE1F-FBBD-4D36-9BEA-1481337E5F2E}" type="datetime8">
              <a:rPr lang="en-US" sz="800">
                <a:solidFill>
                  <a:srgbClr val="777777"/>
                </a:solidFill>
              </a:rPr>
              <a:pPr algn="r" defTabSz="820738">
                <a:spcBef>
                  <a:spcPct val="50000"/>
                </a:spcBef>
              </a:pPr>
              <a:t>9/19/11 12:24</a:t>
            </a:fld>
            <a:r>
              <a:rPr lang="en-US" sz="800">
                <a:solidFill>
                  <a:srgbClr val="777777"/>
                </a:solidFill>
              </a:rPr>
              <a:t>  </a:t>
            </a:r>
            <a:fld id="{16B3B1A9-5F35-4347-92C7-548396D70B62}" type="slidenum">
              <a:rPr lang="en-US" sz="800">
                <a:solidFill>
                  <a:srgbClr val="777777"/>
                </a:solidFill>
              </a:rPr>
              <a:pPr algn="r" defTabSz="820738">
                <a:spcBef>
                  <a:spcPct val="50000"/>
                </a:spcBef>
              </a:pPr>
              <a:t>31</a:t>
            </a:fld>
            <a:r>
              <a:rPr lang="en-US" sz="800">
                <a:solidFill>
                  <a:srgbClr val="777777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Examples:</a:t>
            </a:r>
          </a:p>
          <a:p>
            <a:pPr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Webcams from ski resorts, hotel lobbies, cruise ships</a:t>
            </a:r>
          </a:p>
          <a:p>
            <a:pPr>
              <a:buFont typeface="Arial"/>
              <a:buChar char="•"/>
              <a:defRPr/>
            </a:pPr>
            <a:r>
              <a:rPr lang="en-US" smtClean="0">
                <a:ea typeface="ＭＳ Ｐゴシック" charset="0"/>
                <a:cs typeface="+mn-cs"/>
              </a:rPr>
              <a:t>Sunlight </a:t>
            </a:r>
            <a:r>
              <a:rPr lang="en-US" dirty="0" smtClean="0">
                <a:ea typeface="ＭＳ Ｐゴシック" charset="0"/>
                <a:cs typeface="+mn-cs"/>
              </a:rPr>
              <a:t>Foundation and Congressional schedules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White House visitor logs</a:t>
            </a:r>
          </a:p>
          <a:p>
            <a:pPr>
              <a:buFont typeface="Arial"/>
              <a:buChar char="•"/>
              <a:defRPr/>
            </a:pPr>
            <a:r>
              <a:rPr lang="en-US" dirty="0" err="1" smtClean="0">
                <a:ea typeface="ＭＳ Ｐゴシック" pitchFamily="34" charset="-128"/>
                <a:cs typeface="MS PGothic" charset="0"/>
              </a:rPr>
              <a:t>Data.gov</a:t>
            </a:r>
            <a:r>
              <a:rPr lang="en-US" dirty="0">
                <a:ea typeface="ＭＳ Ｐゴシック" pitchFamily="34" charset="-128"/>
                <a:cs typeface="MS PGothic" charset="0"/>
              </a:rPr>
              <a:t>, data.gov.uk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cs typeface="MS PGothic" charset="0"/>
              </a:rPr>
              <a:t>Crime statistics, e.g.</a:t>
            </a:r>
          </a:p>
          <a:p>
            <a:pPr>
              <a:buFont typeface="Arial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344488" y="112713"/>
            <a:ext cx="5864225" cy="568325"/>
          </a:xfrm>
        </p:spPr>
        <p:txBody>
          <a:bodyPr/>
          <a:lstStyle/>
          <a:p>
            <a:pPr marL="361950" indent="-361950"/>
            <a:r>
              <a:rPr lang="en-US" smtClean="0"/>
              <a:t>8.  Day-to-day operations (schedules, webcasts, webcams)   </a:t>
            </a: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013" y="2962275"/>
            <a:ext cx="4627562" cy="33162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488" y="1122363"/>
            <a:ext cx="8455025" cy="4484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New Report from the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Transparency &amp; Accountability Initiative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of the Open </a:t>
            </a:r>
            <a:r>
              <a:rPr lang="en-US" b="1" dirty="0" smtClean="0">
                <a:ea typeface="ＭＳ Ｐゴシック" charset="0"/>
                <a:cs typeface="+mn-cs"/>
              </a:rPr>
              <a:t>Society Foundation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Examples: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Citizen access to policy debates</a:t>
            </a:r>
          </a:p>
          <a:p>
            <a:pPr>
              <a:buFont typeface="Arial"/>
              <a:buChar char="•"/>
              <a:defRPr/>
            </a:pPr>
            <a:r>
              <a:rPr lang="en-US" dirty="0" err="1" smtClean="0">
                <a:ea typeface="ＭＳ Ｐゴシック" charset="0"/>
                <a:cs typeface="+mn-cs"/>
              </a:rPr>
              <a:t>Ushahidi</a:t>
            </a:r>
            <a:r>
              <a:rPr lang="en-US" dirty="0" smtClean="0">
                <a:ea typeface="ＭＳ Ｐゴシック" charset="0"/>
                <a:cs typeface="+mn-cs"/>
              </a:rPr>
              <a:t> for election monitoring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Tracking legislation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Citizen complaints</a:t>
            </a:r>
            <a:endParaRPr lang="en-US" dirty="0">
              <a:ea typeface="ＭＳ Ｐゴシック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Lessons: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Visualization, mapping, social media key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Best to partners with outside groups, online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charset="0"/>
              </a:rPr>
              <a:t>   service providers, etc.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>
              <a:buFont typeface="Arial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>
              <a:buFont typeface="Arial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36867" name="Title 3"/>
          <p:cNvSpPr>
            <a:spLocks noGrp="1"/>
          </p:cNvSpPr>
          <p:nvPr>
            <p:ph type="title"/>
          </p:nvPr>
        </p:nvSpPr>
        <p:spPr>
          <a:xfrm>
            <a:off x="344488" y="112713"/>
            <a:ext cx="5864225" cy="568325"/>
          </a:xfrm>
        </p:spPr>
        <p:txBody>
          <a:bodyPr/>
          <a:lstStyle/>
          <a:p>
            <a:pPr marL="361950" indent="-361950"/>
            <a:r>
              <a:rPr lang="en-US" smtClean="0"/>
              <a:t>8.  Day-to-day operations</a:t>
            </a:r>
            <a:br>
              <a:rPr lang="en-US" smtClean="0"/>
            </a:br>
            <a:r>
              <a:rPr lang="en-US" smtClean="0"/>
              <a:t>(Examples from government watchdogs)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8988"/>
            <a:ext cx="2936875" cy="4127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67263" y="1212850"/>
            <a:ext cx="4211637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366713" y="1195388"/>
            <a:ext cx="4306887" cy="45640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822325" y="2216150"/>
            <a:ext cx="2878138" cy="23447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do it?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Generate publicity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Show a human side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Foster ecosystem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Enable unplanned encounters</a:t>
            </a:r>
          </a:p>
        </p:txBody>
      </p:sp>
      <p:sp>
        <p:nvSpPr>
          <p:cNvPr id="26629" name="Title 3"/>
          <p:cNvSpPr>
            <a:spLocks noGrp="1"/>
          </p:cNvSpPr>
          <p:nvPr>
            <p:ph type="title"/>
          </p:nvPr>
        </p:nvSpPr>
        <p:spPr>
          <a:xfrm>
            <a:off x="344488" y="112713"/>
            <a:ext cx="6076950" cy="568325"/>
          </a:xfrm>
        </p:spPr>
        <p:txBody>
          <a:bodyPr/>
          <a:lstStyle/>
          <a:p>
            <a:pPr marL="361950" indent="-361950"/>
            <a:r>
              <a:rPr lang="en-US" dirty="0" smtClean="0"/>
              <a:t>8.	Sharing day-to-day operations (schedules, events, webcasts</a:t>
            </a:r>
          </a:p>
        </p:txBody>
      </p:sp>
      <p:sp>
        <p:nvSpPr>
          <p:cNvPr id="26630" name="Content Placeholder 1"/>
          <p:cNvSpPr txBox="1">
            <a:spLocks/>
          </p:cNvSpPr>
          <p:nvPr/>
        </p:nvSpPr>
        <p:spPr bwMode="auto">
          <a:xfrm>
            <a:off x="5132388" y="2198688"/>
            <a:ext cx="3255962" cy="291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not?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Unscripted moments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Violation of financial disclosure regulations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Bad PR (Microsoft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sz="2000" dirty="0">
                <a:latin typeface="Arial" pitchFamily="34" charset="0"/>
              </a:rPr>
              <a:t>s Ballmer </a:t>
            </a:r>
            <a:r>
              <a:rPr lang="en-US" altLang="en-US" sz="2000" dirty="0">
                <a:latin typeface="Arial" pitchFamily="34" charset="0"/>
              </a:rPr>
              <a:t>‘</a:t>
            </a:r>
            <a:r>
              <a:rPr lang="en-US" sz="2000" dirty="0">
                <a:latin typeface="Arial" pitchFamily="34" charset="0"/>
              </a:rPr>
              <a:t>monkey video</a:t>
            </a:r>
            <a:r>
              <a:rPr lang="en-US" altLang="en-US" sz="2000" dirty="0">
                <a:latin typeface="Arial" pitchFamily="34" charset="0"/>
              </a:rPr>
              <a:t>’</a:t>
            </a:r>
            <a:r>
              <a:rPr lang="en-US" sz="2000" dirty="0">
                <a:latin typeface="Arial" pitchFamily="34" charset="0"/>
              </a:rPr>
              <a:t>)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Reuse and remix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Accuracy of data?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553">
            <a:off x="4767263" y="1212850"/>
            <a:ext cx="4211637" cy="439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yello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4"/>
          <a:stretch>
            <a:fillRect/>
          </a:stretch>
        </p:blipFill>
        <p:spPr bwMode="auto">
          <a:xfrm rot="358102">
            <a:off x="366713" y="1195388"/>
            <a:ext cx="4306887" cy="45640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822325" y="2216150"/>
            <a:ext cx="2878138" cy="23447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cs typeface="MS PGothic" pitchFamily="34" charset="-128"/>
              </a:rPr>
              <a:t>Why do it?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Provide context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Develop trust  (esp. among press, investors, and analysts)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Get more information out faster (to public and employees)  &gt;&gt;  faster response</a:t>
            </a:r>
          </a:p>
          <a:p>
            <a:pPr marL="180975" indent="-180975">
              <a:defRPr/>
            </a:pPr>
            <a:r>
              <a:rPr lang="en-US" dirty="0" smtClean="0">
                <a:cs typeface="MS PGothic" pitchFamily="34" charset="-128"/>
              </a:rPr>
              <a:t>Correct inaccuracies</a:t>
            </a:r>
          </a:p>
          <a:p>
            <a:pPr marL="180975" indent="-180975">
              <a:defRPr/>
            </a:pPr>
            <a:endParaRPr lang="en-US" dirty="0" smtClean="0">
              <a:cs typeface="MS PGothic" pitchFamily="34" charset="-128"/>
            </a:endParaRPr>
          </a:p>
        </p:txBody>
      </p:sp>
      <p:sp>
        <p:nvSpPr>
          <p:cNvPr id="26629" name="Title 3"/>
          <p:cNvSpPr>
            <a:spLocks noGrp="1"/>
          </p:cNvSpPr>
          <p:nvPr>
            <p:ph type="title"/>
          </p:nvPr>
        </p:nvSpPr>
        <p:spPr>
          <a:xfrm>
            <a:off x="344488" y="112713"/>
            <a:ext cx="6076950" cy="568325"/>
          </a:xfrm>
        </p:spPr>
        <p:txBody>
          <a:bodyPr/>
          <a:lstStyle/>
          <a:p>
            <a:pPr marL="361950" indent="-361950"/>
            <a:r>
              <a:rPr lang="en-US" dirty="0" smtClean="0"/>
              <a:t>9.	Sharing before and during a crisis</a:t>
            </a:r>
          </a:p>
        </p:txBody>
      </p:sp>
      <p:sp>
        <p:nvSpPr>
          <p:cNvPr id="26630" name="Content Placeholder 1"/>
          <p:cNvSpPr txBox="1">
            <a:spLocks/>
          </p:cNvSpPr>
          <p:nvPr/>
        </p:nvSpPr>
        <p:spPr bwMode="auto">
          <a:xfrm>
            <a:off x="5132388" y="2198688"/>
            <a:ext cx="3255962" cy="291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Arial" pitchFamily="34" charset="0"/>
              </a:rPr>
              <a:t>Why not?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Incorrect/preliminary data</a:t>
            </a:r>
            <a:endParaRPr lang="en-US" sz="2000" dirty="0">
              <a:latin typeface="Arial" pitchFamily="34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No time for spin, analysis</a:t>
            </a: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smtClean="0">
                <a:latin typeface="Arial" pitchFamily="34" charset="0"/>
              </a:rPr>
              <a:t> Give critics ammunition</a:t>
            </a:r>
            <a:endParaRPr lang="en-US" sz="2000" dirty="0">
              <a:latin typeface="Arial" pitchFamily="34" charset="0"/>
            </a:endParaRPr>
          </a:p>
          <a:p>
            <a:pPr defTabSz="944563" eaLnBrk="0" hangingPunct="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344488" y="1752600"/>
            <a:ext cx="8455025" cy="448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Trust tension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Trust and transparency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270000" y="4064000"/>
            <a:ext cx="590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          Privacy                            Identity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1739900" y="5372100"/>
            <a:ext cx="581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0%       </a:t>
            </a:r>
            <a:r>
              <a:rPr lang="en-US" sz="2000" dirty="0">
                <a:latin typeface="+mn-lt"/>
              </a:rPr>
              <a:t>Amount of Disclosure of PII        </a:t>
            </a:r>
            <a:r>
              <a:rPr lang="en-US" dirty="0">
                <a:latin typeface="+mn-lt"/>
              </a:rPr>
              <a:t>100%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7700" y="3632200"/>
            <a:ext cx="18796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(Customers)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2900" y="3606800"/>
            <a:ext cx="1520825" cy="46196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(Vendors)</a:t>
            </a:r>
          </a:p>
        </p:txBody>
      </p:sp>
      <p:cxnSp>
        <p:nvCxnSpPr>
          <p:cNvPr id="26632" name="Straight Connector 12"/>
          <p:cNvCxnSpPr>
            <a:cxnSpLocks noChangeShapeType="1"/>
          </p:cNvCxnSpPr>
          <p:nvPr/>
        </p:nvCxnSpPr>
        <p:spPr bwMode="auto">
          <a:xfrm>
            <a:off x="1828800" y="4911725"/>
            <a:ext cx="54340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44488" y="1752600"/>
            <a:ext cx="8455025" cy="448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Trust tension (cont)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Trust and transparency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270000" y="4064000"/>
            <a:ext cx="6916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        Privacy                    Less Fraud</a:t>
            </a:r>
          </a:p>
        </p:txBody>
      </p:sp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1739900" y="5372100"/>
            <a:ext cx="581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0%       </a:t>
            </a:r>
            <a:r>
              <a:rPr lang="en-US" sz="2000" dirty="0">
                <a:latin typeface="+mj-lt"/>
              </a:rPr>
              <a:t>Amount of Disclosure of PII        </a:t>
            </a:r>
            <a:r>
              <a:rPr lang="en-US" dirty="0">
                <a:latin typeface="+mj-lt"/>
              </a:rPr>
              <a:t>100%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4635500" y="3619500"/>
            <a:ext cx="207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More Profits</a:t>
            </a: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4648200" y="3124200"/>
            <a:ext cx="295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Personalization</a:t>
            </a:r>
          </a:p>
        </p:txBody>
      </p:sp>
      <p:sp>
        <p:nvSpPr>
          <p:cNvPr id="28681" name="TextBox 5"/>
          <p:cNvSpPr txBox="1">
            <a:spLocks noChangeArrowheads="1"/>
          </p:cNvSpPr>
          <p:nvPr/>
        </p:nvSpPr>
        <p:spPr bwMode="auto">
          <a:xfrm>
            <a:off x="5092700" y="267970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Identity</a:t>
            </a:r>
          </a:p>
        </p:txBody>
      </p:sp>
      <p:cxnSp>
        <p:nvCxnSpPr>
          <p:cNvPr id="2" name="Straight Connector 9"/>
          <p:cNvCxnSpPr>
            <a:cxnSpLocks noChangeShapeType="1"/>
          </p:cNvCxnSpPr>
          <p:nvPr/>
        </p:nvCxnSpPr>
        <p:spPr bwMode="auto">
          <a:xfrm>
            <a:off x="1828800" y="4911725"/>
            <a:ext cx="54340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344488" y="1016000"/>
            <a:ext cx="8455025" cy="5221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Redefining the debate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Trust and transparency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270000" y="4064000"/>
            <a:ext cx="668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        Privacy                   Personalization</a:t>
            </a:r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739900" y="5372100"/>
            <a:ext cx="581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0%       </a:t>
            </a:r>
            <a:r>
              <a:rPr lang="en-US" sz="2000" dirty="0">
                <a:latin typeface="+mj-lt"/>
              </a:rPr>
              <a:t>Amount of Disclosure of PII</a:t>
            </a:r>
            <a:r>
              <a:rPr lang="en-US" dirty="0">
                <a:latin typeface="+mj-lt"/>
              </a:rPr>
              <a:t>      100%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 rot="-5400000">
            <a:off x="-316706" y="3020219"/>
            <a:ext cx="324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Disclosure about systems 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and processes</a:t>
            </a:r>
          </a:p>
        </p:txBody>
      </p:sp>
      <p:cxnSp>
        <p:nvCxnSpPr>
          <p:cNvPr id="30727" name="Straight Arrow Connector 9"/>
          <p:cNvCxnSpPr>
            <a:cxnSpLocks noChangeShapeType="1"/>
          </p:cNvCxnSpPr>
          <p:nvPr/>
        </p:nvCxnSpPr>
        <p:spPr bwMode="auto">
          <a:xfrm flipV="1">
            <a:off x="3251200" y="3149600"/>
            <a:ext cx="1739900" cy="901700"/>
          </a:xfrm>
          <a:prstGeom prst="straightConnector1">
            <a:avLst/>
          </a:prstGeom>
          <a:noFill/>
          <a:ln w="38100">
            <a:solidFill>
              <a:srgbClr val="3366FF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30730" name="Rectangle 3"/>
          <p:cNvSpPr>
            <a:spLocks noChangeArrowheads="1"/>
          </p:cNvSpPr>
          <p:nvPr/>
        </p:nvSpPr>
        <p:spPr bwMode="auto">
          <a:xfrm>
            <a:off x="4344988" y="26527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Transparency</a:t>
            </a:r>
          </a:p>
        </p:txBody>
      </p:sp>
      <p:cxnSp>
        <p:nvCxnSpPr>
          <p:cNvPr id="30729" name="Straight Arrow Connector 12"/>
          <p:cNvCxnSpPr>
            <a:cxnSpLocks noChangeShapeType="1"/>
          </p:cNvCxnSpPr>
          <p:nvPr/>
        </p:nvCxnSpPr>
        <p:spPr bwMode="auto">
          <a:xfrm flipH="1" flipV="1">
            <a:off x="5499100" y="3187700"/>
            <a:ext cx="406400" cy="889000"/>
          </a:xfrm>
          <a:prstGeom prst="straightConnector1">
            <a:avLst/>
          </a:prstGeom>
          <a:noFill/>
          <a:ln w="38100">
            <a:solidFill>
              <a:srgbClr val="3366FF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3922713" y="2197100"/>
            <a:ext cx="3359150" cy="46196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(Customers + Vendors)</a:t>
            </a:r>
          </a:p>
        </p:txBody>
      </p:sp>
      <p:cxnSp>
        <p:nvCxnSpPr>
          <p:cNvPr id="30731" name="Straight Connector 12"/>
          <p:cNvCxnSpPr>
            <a:cxnSpLocks noChangeShapeType="1"/>
          </p:cNvCxnSpPr>
          <p:nvPr/>
        </p:nvCxnSpPr>
        <p:spPr bwMode="auto">
          <a:xfrm>
            <a:off x="1828800" y="4911725"/>
            <a:ext cx="54340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Connector 14"/>
          <p:cNvCxnSpPr>
            <a:cxnSpLocks noChangeShapeType="1"/>
          </p:cNvCxnSpPr>
          <p:nvPr/>
        </p:nvCxnSpPr>
        <p:spPr bwMode="auto">
          <a:xfrm rot="16200000" flipH="1">
            <a:off x="258762" y="3378201"/>
            <a:ext cx="3140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Stock_000001554578Small.jpg"/>
          <p:cNvPicPr>
            <a:picLocks noChangeAspect="1"/>
          </p:cNvPicPr>
          <p:nvPr/>
        </p:nvPicPr>
        <p:blipFill>
          <a:blip r:embed="rId2" cstate="print"/>
          <a:srcRect l="22356" r="17308"/>
          <a:stretch>
            <a:fillRect/>
          </a:stretch>
        </p:blipFill>
        <p:spPr bwMode="auto">
          <a:xfrm>
            <a:off x="6411913" y="2136775"/>
            <a:ext cx="266858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344488" y="1312863"/>
            <a:ext cx="6407150" cy="4484687"/>
          </a:xfrm>
        </p:spPr>
        <p:txBody>
          <a:bodyPr/>
          <a:lstStyle/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Clear agreement among relevant divisions on what level of transparency is desired (IT, Communications, PR, Legal, HR, Marketing, Board, CEO)</a:t>
            </a:r>
          </a:p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Clearly stated, consistent policies on confidentiality </a:t>
            </a:r>
            <a:br>
              <a:rPr lang="en-US" sz="2000" dirty="0" smtClean="0">
                <a:ea typeface="ＭＳ Ｐゴシック" charset="0"/>
                <a:cs typeface="MS PGothic" charset="0"/>
              </a:rPr>
            </a:br>
            <a:r>
              <a:rPr lang="en-US" sz="2000" dirty="0" smtClean="0">
                <a:ea typeface="ＭＳ Ｐゴシック" charset="0"/>
                <a:cs typeface="MS PGothic" charset="0"/>
              </a:rPr>
              <a:t>and transparency; Avoid worst-case thinking</a:t>
            </a:r>
          </a:p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Effective employee training on data policies</a:t>
            </a:r>
          </a:p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Coordination with partners and vendors (especially content management)</a:t>
            </a:r>
          </a:p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IT infrastructure that can monitor which data goes where (to whom)</a:t>
            </a:r>
          </a:p>
          <a:p>
            <a:pPr marL="166688" lvl="1" indent="-166688">
              <a:buFontTx/>
              <a:buChar char="•"/>
              <a:defRPr/>
            </a:pPr>
            <a:r>
              <a:rPr lang="en-US" sz="2000" dirty="0" smtClean="0">
                <a:ea typeface="ＭＳ Ｐゴシック" charset="0"/>
                <a:cs typeface="MS PGothic" charset="0"/>
              </a:rPr>
              <a:t>Mechanisms and metrics for measuring impact of openness (in terms of profits, partners, web hits, morale, customer satisfaction)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1200" dirty="0" smtClean="0">
              <a:ea typeface="ＭＳ Ｐゴシック" charset="0"/>
            </a:endParaRPr>
          </a:p>
        </p:txBody>
      </p:sp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Emerging practices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b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4863"/>
            <a:ext cx="91440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Stock_000015066702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" t="4372" r="5008"/>
          <a:stretch>
            <a:fillRect/>
          </a:stretch>
        </p:blipFill>
        <p:spPr bwMode="auto">
          <a:xfrm>
            <a:off x="4433888" y="3303588"/>
            <a:ext cx="433863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488" y="930275"/>
            <a:ext cx="7013575" cy="4484688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sz="1700" b="1" dirty="0" smtClean="0">
                <a:ea typeface="ＭＳ Ｐゴシック" charset="0"/>
                <a:cs typeface="+mn-cs"/>
              </a:rPr>
              <a:t>Web site launched in late 2006 using advanced technology to enable documents to be leaked anonymously</a:t>
            </a:r>
          </a:p>
          <a:p>
            <a:pPr>
              <a:lnSpc>
                <a:spcPct val="100000"/>
              </a:lnSpc>
              <a:defRPr/>
            </a:pP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  <a:cs typeface="+mn-cs"/>
              </a:rPr>
              <a:t>April 2010:  </a:t>
            </a:r>
            <a:r>
              <a:rPr lang="en-US" sz="1700" dirty="0" smtClean="0">
                <a:ea typeface="ＭＳ Ｐゴシック" charset="0"/>
                <a:cs typeface="+mn-cs"/>
              </a:rPr>
              <a:t>WikiLeaks publishes video of a helicopter attack in Baghdad in July 2007, which shows Iraqi civilians and journalists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being shot</a:t>
            </a:r>
          </a:p>
          <a:p>
            <a:pPr>
              <a:lnSpc>
                <a:spcPct val="100000"/>
              </a:lnSpc>
              <a:defRPr/>
            </a:pP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  <a:cs typeface="+mn-cs"/>
              </a:rPr>
              <a:t>July 2010:  </a:t>
            </a:r>
            <a:r>
              <a:rPr lang="en-US" sz="1700" dirty="0" smtClean="0">
                <a:ea typeface="ＭＳ Ｐゴシック" charset="0"/>
                <a:cs typeface="+mn-cs"/>
              </a:rPr>
              <a:t>WikiLeaks releases more than 75,000 documents from the war in Afghanistan, mostly field reports from troop actions</a:t>
            </a:r>
          </a:p>
          <a:p>
            <a:pPr>
              <a:lnSpc>
                <a:spcPct val="100000"/>
              </a:lnSpc>
              <a:defRPr/>
            </a:pP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  <a:cs typeface="+mn-cs"/>
              </a:rPr>
              <a:t>October 2010:  </a:t>
            </a:r>
            <a:r>
              <a:rPr lang="en-US" sz="1700" dirty="0" smtClean="0">
                <a:ea typeface="ＭＳ Ｐゴシック" charset="0"/>
                <a:cs typeface="+mn-cs"/>
              </a:rPr>
              <a:t>WikiLeaks works with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major global news organizations to release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the Iraq War Logs, containing almost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400,000 documents</a:t>
            </a:r>
          </a:p>
          <a:p>
            <a:pPr>
              <a:lnSpc>
                <a:spcPct val="100000"/>
              </a:lnSpc>
              <a:defRPr/>
            </a:pPr>
            <a:r>
              <a:rPr lang="en-US" sz="1700" b="1" dirty="0" smtClean="0">
                <a:solidFill>
                  <a:srgbClr val="FF0000"/>
                </a:solidFill>
                <a:ea typeface="ＭＳ Ｐゴシック" charset="0"/>
                <a:cs typeface="+mn-cs"/>
              </a:rPr>
              <a:t>November 2010:  </a:t>
            </a:r>
            <a:r>
              <a:rPr lang="en-US" sz="1700" dirty="0" smtClean="0">
                <a:ea typeface="ＭＳ Ｐゴシック" charset="0"/>
                <a:cs typeface="+mn-cs"/>
              </a:rPr>
              <a:t>WikiLeaks begins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releasing some of 250,000 US State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department diplomatic cables, many </a:t>
            </a:r>
            <a:br>
              <a:rPr lang="en-US" sz="1700" dirty="0" smtClean="0">
                <a:ea typeface="ＭＳ Ｐゴシック" charset="0"/>
                <a:cs typeface="+mn-cs"/>
              </a:rPr>
            </a:br>
            <a:r>
              <a:rPr lang="en-US" sz="1700" dirty="0" smtClean="0">
                <a:ea typeface="ＭＳ Ｐゴシック" charset="0"/>
                <a:cs typeface="+mn-cs"/>
              </a:rPr>
              <a:t>of which are classified CONFIDENTIAL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US" sz="1700" b="1" i="1" dirty="0" smtClean="0">
                <a:ea typeface="ＭＳ Ｐゴシック" charset="0"/>
                <a:cs typeface="+mn-cs"/>
              </a:rPr>
              <a:t>ALL of this material is thought to have </a:t>
            </a:r>
            <a:br>
              <a:rPr lang="en-US" sz="1700" b="1" i="1" dirty="0" smtClean="0">
                <a:ea typeface="ＭＳ Ｐゴシック" charset="0"/>
                <a:cs typeface="+mn-cs"/>
              </a:rPr>
            </a:br>
            <a:r>
              <a:rPr lang="en-US" sz="1700" b="1" i="1" dirty="0" smtClean="0">
                <a:ea typeface="ＭＳ Ｐゴシック" charset="0"/>
                <a:cs typeface="+mn-cs"/>
              </a:rPr>
              <a:t>been compiled and leaked by a single </a:t>
            </a:r>
            <a:br>
              <a:rPr lang="en-US" sz="1700" b="1" i="1" dirty="0" smtClean="0">
                <a:ea typeface="ＭＳ Ｐゴシック" charset="0"/>
                <a:cs typeface="+mn-cs"/>
              </a:rPr>
            </a:br>
            <a:r>
              <a:rPr lang="en-US" sz="1700" b="1" i="1" dirty="0" smtClean="0">
                <a:ea typeface="ＭＳ Ｐゴシック" charset="0"/>
                <a:cs typeface="+mn-cs"/>
              </a:rPr>
              <a:t>disgruntled intelligence analyst in Iraq, </a:t>
            </a:r>
            <a:br>
              <a:rPr lang="en-US" sz="1700" b="1" i="1" dirty="0" smtClean="0">
                <a:ea typeface="ＭＳ Ｐゴシック" charset="0"/>
                <a:cs typeface="+mn-cs"/>
              </a:rPr>
            </a:br>
            <a:r>
              <a:rPr lang="en-US" sz="1700" b="1" i="1" dirty="0" smtClean="0">
                <a:ea typeface="ＭＳ Ｐゴシック" charset="0"/>
                <a:cs typeface="+mn-cs"/>
              </a:rPr>
              <a:t>Private Bradley Manning</a:t>
            </a:r>
            <a:endParaRPr lang="en-US" sz="1700" b="1" i="1" dirty="0">
              <a:ea typeface="ＭＳ Ｐゴシック" charset="0"/>
              <a:cs typeface="+mn-cs"/>
            </a:endParaRPr>
          </a:p>
        </p:txBody>
      </p:sp>
      <p:sp>
        <p:nvSpPr>
          <p:cNvPr id="11269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WikiLeaks puts transparency on the agenda</a:t>
            </a:r>
          </a:p>
        </p:txBody>
      </p:sp>
      <p:pic>
        <p:nvPicPr>
          <p:cNvPr id="11270" name="Picture 7" descr="http://www.nostate.com/wordpress/wp-content/uploads/2010/09/WikiLeaks-logo-13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1701800"/>
            <a:ext cx="12684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usiness-meeting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1839913"/>
            <a:ext cx="42640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  <a:cs typeface="+mn-cs"/>
              </a:rPr>
              <a:t>Who decides?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Legal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Human Resources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Public Relations and marketing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CEO and Board (when?)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IT</a:t>
            </a:r>
          </a:p>
          <a:p>
            <a:pPr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Centralized or decentralized approach?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Defining and promulgating policies</a:t>
            </a:r>
          </a:p>
          <a:p>
            <a:pPr>
              <a:buFont typeface="Arial"/>
              <a:buChar char="•"/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Regulatory issues</a:t>
            </a:r>
          </a:p>
        </p:txBody>
      </p:sp>
      <p:sp>
        <p:nvSpPr>
          <p:cNvPr id="30724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Governance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Effective, easy-to-use (or automatic) means for flagging sensitive information</a:t>
            </a:r>
          </a:p>
          <a:p>
            <a:r>
              <a:rPr lang="en-US" smtClean="0"/>
              <a:t>Single sign-on and federated identity</a:t>
            </a:r>
          </a:p>
          <a:p>
            <a:r>
              <a:rPr lang="en-US" smtClean="0"/>
              <a:t>Fine-grained access control and monitoring mechanisms</a:t>
            </a:r>
          </a:p>
          <a:p>
            <a:r>
              <a:rPr lang="en-US" smtClean="0"/>
              <a:t>Wider use of end-to-end encryption (especially in the Cloud)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smtClean="0"/>
              <a:t>Implications for IT architecture</a:t>
            </a:r>
          </a:p>
        </p:txBody>
      </p:sp>
      <p:pic>
        <p:nvPicPr>
          <p:cNvPr id="40964" name="Picture 3" descr="iStock_000016012029X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3" y="3535363"/>
            <a:ext cx="37719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945356" y="3204369"/>
            <a:ext cx="2805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800040"/>
                </a:solidFill>
                <a:latin typeface="Arial" pitchFamily="34" charset="0"/>
              </a:rPr>
              <a:t>Potential Damage </a:t>
            </a:r>
          </a:p>
        </p:txBody>
      </p:sp>
      <p:sp>
        <p:nvSpPr>
          <p:cNvPr id="32771" name="Text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08313" y="6008688"/>
            <a:ext cx="2214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990000"/>
                </a:solidFill>
                <a:latin typeface="Arial" pitchFamily="34" charset="0"/>
              </a:rPr>
              <a:t>Value of Asset </a:t>
            </a:r>
          </a:p>
        </p:txBody>
      </p:sp>
      <p:sp>
        <p:nvSpPr>
          <p:cNvPr id="3277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100" y="6034088"/>
            <a:ext cx="1317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2773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43825" y="6034088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2774" name="Text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" y="55387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Low</a:t>
            </a:r>
          </a:p>
        </p:txBody>
      </p:sp>
      <p:sp>
        <p:nvSpPr>
          <p:cNvPr id="32775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56613" y="5538788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2776" name="Text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1692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2777" name="Text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67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High</a:t>
            </a:r>
          </a:p>
        </p:txBody>
      </p:sp>
      <p:sp>
        <p:nvSpPr>
          <p:cNvPr id="32" name="Freeform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4700" y="1203325"/>
            <a:ext cx="7493000" cy="4692650"/>
          </a:xfrm>
          <a:custGeom>
            <a:avLst/>
            <a:gdLst>
              <a:gd name="T0" fmla="*/ 0 w 7493000"/>
              <a:gd name="T1" fmla="*/ 4692650 h 4692650"/>
              <a:gd name="T2" fmla="*/ 2159000 w 7493000"/>
              <a:gd name="T3" fmla="*/ 4096783 h 4692650"/>
              <a:gd name="T4" fmla="*/ 4851401 w 7493000"/>
              <a:gd name="T5" fmla="*/ 3587751 h 4692650"/>
              <a:gd name="T6" fmla="*/ 6106468 w 7493000"/>
              <a:gd name="T7" fmla="*/ 2465389 h 4692650"/>
              <a:gd name="T8" fmla="*/ 7023100 w 7493000"/>
              <a:gd name="T9" fmla="*/ 1619256 h 4692650"/>
              <a:gd name="T10" fmla="*/ 7327900 w 7493000"/>
              <a:gd name="T11" fmla="*/ 260350 h 4692650"/>
              <a:gd name="T12" fmla="*/ 7493000 w 7493000"/>
              <a:gd name="T13" fmla="*/ 57150 h 4692650"/>
              <a:gd name="T14" fmla="*/ 7493000 w 7493000"/>
              <a:gd name="T15" fmla="*/ 57150 h 46926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93000"/>
              <a:gd name="T25" fmla="*/ 0 h 4692650"/>
              <a:gd name="T26" fmla="*/ 7493000 w 7493000"/>
              <a:gd name="T27" fmla="*/ 4692650 h 46926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93000" h="4692650">
                <a:moveTo>
                  <a:pt x="0" y="4692650"/>
                </a:moveTo>
                <a:cubicBezTo>
                  <a:pt x="359833" y="4631267"/>
                  <a:pt x="1350433" y="4280932"/>
                  <a:pt x="2159000" y="4096782"/>
                </a:cubicBezTo>
                <a:cubicBezTo>
                  <a:pt x="2967567" y="3912632"/>
                  <a:pt x="4165972" y="3897577"/>
                  <a:pt x="4851400" y="3587750"/>
                </a:cubicBezTo>
                <a:cubicBezTo>
                  <a:pt x="5782733" y="3062817"/>
                  <a:pt x="5744518" y="2793471"/>
                  <a:pt x="6106468" y="2465388"/>
                </a:cubicBezTo>
                <a:cubicBezTo>
                  <a:pt x="6468418" y="2137305"/>
                  <a:pt x="6819528" y="1986756"/>
                  <a:pt x="7023100" y="1619250"/>
                </a:cubicBezTo>
                <a:cubicBezTo>
                  <a:pt x="7226672" y="1251744"/>
                  <a:pt x="7249583" y="520700"/>
                  <a:pt x="7327900" y="260350"/>
                </a:cubicBezTo>
                <a:cubicBezTo>
                  <a:pt x="7406217" y="0"/>
                  <a:pt x="7493000" y="57150"/>
                  <a:pt x="7493000" y="57150"/>
                </a:cubicBezTo>
              </a:path>
            </a:pathLst>
          </a:custGeom>
          <a:noFill/>
          <a:ln w="76200">
            <a:solidFill>
              <a:srgbClr val="800040"/>
            </a:solidFill>
            <a:miter lim="800000"/>
            <a:headEnd/>
            <a:tailE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9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325" y="207963"/>
            <a:ext cx="8497888" cy="407987"/>
          </a:xfrm>
        </p:spPr>
        <p:txBody>
          <a:bodyPr/>
          <a:lstStyle/>
          <a:p>
            <a:r>
              <a:rPr lang="en-GB" dirty="0" smtClean="0"/>
              <a:t>Your firm’s risk gradient probably looks like this</a:t>
            </a:r>
          </a:p>
        </p:txBody>
      </p:sp>
      <p:sp>
        <p:nvSpPr>
          <p:cNvPr id="32780" name="Rectangle 3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3750" y="1206500"/>
            <a:ext cx="7524750" cy="47307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1256505" y="3218656"/>
            <a:ext cx="3503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3366FF"/>
                </a:solidFill>
                <a:latin typeface="Arial" pitchFamily="34" charset="0"/>
              </a:rPr>
              <a:t>Current Cost of Controls</a:t>
            </a:r>
          </a:p>
        </p:txBody>
      </p:sp>
      <p:sp>
        <p:nvSpPr>
          <p:cNvPr id="33795" name="Text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3725" y="5967413"/>
            <a:ext cx="221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Arial" pitchFamily="34" charset="0"/>
              </a:rPr>
              <a:t>Value of Asset </a:t>
            </a:r>
          </a:p>
        </p:txBody>
      </p:sp>
      <p:sp>
        <p:nvSpPr>
          <p:cNvPr id="33796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100" y="6034088"/>
            <a:ext cx="1317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3797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43825" y="6034088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3798" name="Text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" y="55387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Low</a:t>
            </a:r>
          </a:p>
        </p:txBody>
      </p:sp>
      <p:sp>
        <p:nvSpPr>
          <p:cNvPr id="33799" name="Text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High</a:t>
            </a:r>
          </a:p>
        </p:txBody>
      </p:sp>
      <p:sp>
        <p:nvSpPr>
          <p:cNvPr id="33800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38113" y="85725"/>
            <a:ext cx="6407150" cy="666750"/>
          </a:xfrm>
        </p:spPr>
        <p:txBody>
          <a:bodyPr/>
          <a:lstStyle/>
          <a:p>
            <a:r>
              <a:rPr lang="en-GB" dirty="0" smtClean="0"/>
              <a:t>… but your current Cost of Controls probably looks like this</a:t>
            </a:r>
          </a:p>
        </p:txBody>
      </p:sp>
      <p:sp>
        <p:nvSpPr>
          <p:cNvPr id="33801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3750" y="1206500"/>
            <a:ext cx="7524750" cy="47307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33802" name="Straight Connector 1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809625" y="2825750"/>
            <a:ext cx="7356475" cy="3175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  <p:cxnSp>
        <p:nvCxnSpPr>
          <p:cNvPr id="33803" name="Straight Connector 1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8166100" y="1206500"/>
            <a:ext cx="0" cy="165100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  <p:cxnSp>
        <p:nvCxnSpPr>
          <p:cNvPr id="33804" name="Straight Connector 16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8166100" y="1206500"/>
            <a:ext cx="1524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-738981" y="3204369"/>
            <a:ext cx="2392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800040"/>
                </a:solidFill>
                <a:latin typeface="Arial" pitchFamily="34" charset="0"/>
              </a:rPr>
              <a:t>Potential Impact </a:t>
            </a:r>
          </a:p>
        </p:txBody>
      </p:sp>
      <p:sp>
        <p:nvSpPr>
          <p:cNvPr id="34819" name="Text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3725" y="599440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Arial" pitchFamily="34" charset="0"/>
              </a:rPr>
              <a:t>Value of Asset </a:t>
            </a:r>
          </a:p>
        </p:txBody>
      </p:sp>
      <p:sp>
        <p:nvSpPr>
          <p:cNvPr id="34820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100" y="6034088"/>
            <a:ext cx="1317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4821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43825" y="6034088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4822" name="Text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" y="55387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Low</a:t>
            </a:r>
          </a:p>
        </p:txBody>
      </p:sp>
      <p:sp>
        <p:nvSpPr>
          <p:cNvPr id="34823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56613" y="5538788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4824" name="Text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1692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4825" name="Text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67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High</a:t>
            </a:r>
          </a:p>
        </p:txBody>
      </p:sp>
      <p:sp>
        <p:nvSpPr>
          <p:cNvPr id="32" name="Freeform 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4700" y="1203325"/>
            <a:ext cx="7493000" cy="4692650"/>
          </a:xfrm>
          <a:custGeom>
            <a:avLst/>
            <a:gdLst>
              <a:gd name="T0" fmla="*/ 0 w 7493000"/>
              <a:gd name="T1" fmla="*/ 4692650 h 4692650"/>
              <a:gd name="T2" fmla="*/ 2159000 w 7493000"/>
              <a:gd name="T3" fmla="*/ 4096783 h 4692650"/>
              <a:gd name="T4" fmla="*/ 4851401 w 7493000"/>
              <a:gd name="T5" fmla="*/ 3587751 h 4692650"/>
              <a:gd name="T6" fmla="*/ 6106468 w 7493000"/>
              <a:gd name="T7" fmla="*/ 2465389 h 4692650"/>
              <a:gd name="T8" fmla="*/ 7023100 w 7493000"/>
              <a:gd name="T9" fmla="*/ 1619256 h 4692650"/>
              <a:gd name="T10" fmla="*/ 7327900 w 7493000"/>
              <a:gd name="T11" fmla="*/ 260350 h 4692650"/>
              <a:gd name="T12" fmla="*/ 7493000 w 7493000"/>
              <a:gd name="T13" fmla="*/ 57150 h 4692650"/>
              <a:gd name="T14" fmla="*/ 7493000 w 7493000"/>
              <a:gd name="T15" fmla="*/ 57150 h 46926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93000"/>
              <a:gd name="T25" fmla="*/ 0 h 4692650"/>
              <a:gd name="T26" fmla="*/ 7493000 w 7493000"/>
              <a:gd name="T27" fmla="*/ 4692650 h 46926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93000" h="4692650">
                <a:moveTo>
                  <a:pt x="0" y="4692650"/>
                </a:moveTo>
                <a:cubicBezTo>
                  <a:pt x="359833" y="4631267"/>
                  <a:pt x="1350433" y="4280932"/>
                  <a:pt x="2159000" y="4096782"/>
                </a:cubicBezTo>
                <a:cubicBezTo>
                  <a:pt x="2967567" y="3912632"/>
                  <a:pt x="4165972" y="3897577"/>
                  <a:pt x="4851400" y="3587750"/>
                </a:cubicBezTo>
                <a:cubicBezTo>
                  <a:pt x="5782733" y="3062817"/>
                  <a:pt x="5744518" y="2793471"/>
                  <a:pt x="6106468" y="2465388"/>
                </a:cubicBezTo>
                <a:cubicBezTo>
                  <a:pt x="6468418" y="2137305"/>
                  <a:pt x="6819528" y="1986756"/>
                  <a:pt x="7023100" y="1619250"/>
                </a:cubicBezTo>
                <a:cubicBezTo>
                  <a:pt x="7226672" y="1251744"/>
                  <a:pt x="7249583" y="520700"/>
                  <a:pt x="7327900" y="260350"/>
                </a:cubicBezTo>
                <a:cubicBezTo>
                  <a:pt x="7406217" y="0"/>
                  <a:pt x="7493000" y="57150"/>
                  <a:pt x="7493000" y="57150"/>
                </a:cubicBezTo>
              </a:path>
            </a:pathLst>
          </a:custGeom>
          <a:noFill/>
          <a:ln w="76200">
            <a:solidFill>
              <a:srgbClr val="800040"/>
            </a:solidFill>
            <a:miter lim="800000"/>
            <a:headEnd/>
            <a:tailE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827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212725" y="180975"/>
            <a:ext cx="8497888" cy="396875"/>
          </a:xfrm>
        </p:spPr>
        <p:txBody>
          <a:bodyPr/>
          <a:lstStyle/>
          <a:p>
            <a:r>
              <a:rPr lang="en-GB" dirty="0" smtClean="0"/>
              <a:t>Which results in …</a:t>
            </a:r>
          </a:p>
        </p:txBody>
      </p:sp>
      <p:sp>
        <p:nvSpPr>
          <p:cNvPr id="34828" name="Rectangle 3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3750" y="1206500"/>
            <a:ext cx="7524750" cy="47307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34829" name="Straight Connector 13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793750" y="2841625"/>
            <a:ext cx="7372350" cy="3175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  <p:sp>
        <p:nvSpPr>
          <p:cNvPr id="34830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24250" y="1428750"/>
            <a:ext cx="4460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3200" dirty="0">
                <a:latin typeface="Arial" pitchFamily="34" charset="0"/>
              </a:rPr>
              <a:t>Underprotection</a:t>
            </a:r>
          </a:p>
          <a:p>
            <a:pPr algn="r" eaLnBrk="0" hangingPunct="0"/>
            <a:r>
              <a:rPr lang="en-US" sz="3200" dirty="0">
                <a:latin typeface="Arial" pitchFamily="34" charset="0"/>
              </a:rPr>
              <a:t>Crown Jewels at Risk &gt;</a:t>
            </a:r>
          </a:p>
        </p:txBody>
      </p:sp>
      <p:sp>
        <p:nvSpPr>
          <p:cNvPr id="34831" name="TextBox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03375" y="3730625"/>
            <a:ext cx="34083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Arial" pitchFamily="34" charset="0"/>
              </a:rPr>
              <a:t>Overcontrol</a:t>
            </a:r>
          </a:p>
          <a:p>
            <a:pPr eaLnBrk="0" hangingPunct="0"/>
            <a:r>
              <a:rPr lang="en-US" sz="3200" dirty="0">
                <a:latin typeface="Arial" pitchFamily="34" charset="0"/>
              </a:rPr>
              <a:t>(Waste of Money)</a:t>
            </a:r>
          </a:p>
        </p:txBody>
      </p:sp>
      <p:sp>
        <p:nvSpPr>
          <p:cNvPr id="34832" name="Up Arrow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12100" y="2301875"/>
            <a:ext cx="254000" cy="555625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7" name="Down Arrow 6"/>
          <p:cNvSpPr/>
          <p:nvPr>
            <p:custDataLst>
              <p:tags r:id="rId17"/>
            </p:custDataLst>
          </p:nvPr>
        </p:nvSpPr>
        <p:spPr bwMode="auto">
          <a:xfrm>
            <a:off x="2778125" y="2857500"/>
            <a:ext cx="2238375" cy="98425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cxnSp>
        <p:nvCxnSpPr>
          <p:cNvPr id="34834" name="Straight Connector 17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8166100" y="1206500"/>
            <a:ext cx="1524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  <p:cxnSp>
        <p:nvCxnSpPr>
          <p:cNvPr id="34835" name="Straight Connector 1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8166100" y="1206500"/>
            <a:ext cx="0" cy="165100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6861969" y="3344069"/>
            <a:ext cx="3725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3366FF"/>
                </a:solidFill>
                <a:latin typeface="Arial" pitchFamily="34" charset="0"/>
              </a:rPr>
              <a:t>Cost of Controls Required</a:t>
            </a:r>
          </a:p>
        </p:txBody>
      </p:sp>
      <p:sp>
        <p:nvSpPr>
          <p:cNvPr id="35843" name="Text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738981" y="3204369"/>
            <a:ext cx="2392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800040"/>
                </a:solidFill>
                <a:latin typeface="Arial" pitchFamily="34" charset="0"/>
              </a:rPr>
              <a:t>Potential Impact </a:t>
            </a:r>
          </a:p>
        </p:txBody>
      </p:sp>
      <p:sp>
        <p:nvSpPr>
          <p:cNvPr id="35844" name="Text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57575" y="5986463"/>
            <a:ext cx="2298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Arial" pitchFamily="34" charset="0"/>
              </a:rPr>
              <a:t>Value of Asset 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00" y="6034088"/>
            <a:ext cx="1317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5846" name="Text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3825" y="6034088"/>
            <a:ext cx="65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5847" name="Text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" y="55387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Low</a:t>
            </a:r>
          </a:p>
        </p:txBody>
      </p:sp>
      <p:sp>
        <p:nvSpPr>
          <p:cNvPr id="35848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56613" y="5538788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Low</a:t>
            </a:r>
          </a:p>
        </p:txBody>
      </p:sp>
      <p:sp>
        <p:nvSpPr>
          <p:cNvPr id="35849" name="Text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1692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latin typeface="Arial" pitchFamily="34" charset="0"/>
              </a:rPr>
              <a:t>High</a:t>
            </a:r>
          </a:p>
        </p:txBody>
      </p:sp>
      <p:sp>
        <p:nvSpPr>
          <p:cNvPr id="35850" name="Text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675" y="1192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800040"/>
                </a:solidFill>
                <a:latin typeface="Arial" pitchFamily="34" charset="0"/>
              </a:rPr>
              <a:t>High</a:t>
            </a: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7400" y="4359275"/>
            <a:ext cx="5308600" cy="154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4359275"/>
            <a:ext cx="1638300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43825" y="4359275"/>
            <a:ext cx="536575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7400" y="2809875"/>
            <a:ext cx="5308600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2809875"/>
            <a:ext cx="1638300" cy="1549400"/>
          </a:xfrm>
          <a:prstGeom prst="rect">
            <a:avLst/>
          </a:prstGeom>
          <a:solidFill>
            <a:srgbClr val="F1D59D"/>
          </a:solidFill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43825" y="2809875"/>
            <a:ext cx="536575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7400" y="1260475"/>
            <a:ext cx="5308600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0" y="1260475"/>
            <a:ext cx="1638300" cy="1549400"/>
          </a:xfrm>
          <a:prstGeom prst="rect">
            <a:avLst/>
          </a:prstGeom>
          <a:noFill/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Rectangl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43825" y="1260475"/>
            <a:ext cx="536575" cy="1549400"/>
          </a:xfrm>
          <a:prstGeom prst="rect">
            <a:avLst/>
          </a:prstGeom>
          <a:solidFill>
            <a:srgbClr val="D3981F"/>
          </a:solidFill>
          <a:ln w="9525">
            <a:solidFill>
              <a:srgbClr val="0032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GB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3" name="Freeform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0100" y="1235075"/>
            <a:ext cx="7518400" cy="3124200"/>
          </a:xfrm>
          <a:custGeom>
            <a:avLst/>
            <a:gdLst>
              <a:gd name="T0" fmla="*/ 0 w 7518400"/>
              <a:gd name="T1" fmla="*/ 3111500 h 3124200"/>
              <a:gd name="T2" fmla="*/ 5295901 w 7518400"/>
              <a:gd name="T3" fmla="*/ 3124200 h 3124200"/>
              <a:gd name="T4" fmla="*/ 5321301 w 7518400"/>
              <a:gd name="T5" fmla="*/ 1574800 h 3124200"/>
              <a:gd name="T6" fmla="*/ 5461001 w 7518400"/>
              <a:gd name="T7" fmla="*/ 1574800 h 3124200"/>
              <a:gd name="T8" fmla="*/ 6981180 w 7518400"/>
              <a:gd name="T9" fmla="*/ 1566862 h 3124200"/>
              <a:gd name="T10" fmla="*/ 6993880 w 7518400"/>
              <a:gd name="T11" fmla="*/ 0 h 3124200"/>
              <a:gd name="T12" fmla="*/ 7493000 w 7518400"/>
              <a:gd name="T13" fmla="*/ 12700 h 3124200"/>
              <a:gd name="T14" fmla="*/ 7493000 w 7518400"/>
              <a:gd name="T15" fmla="*/ 12700 h 3124200"/>
              <a:gd name="T16" fmla="*/ 7518400 w 7518400"/>
              <a:gd name="T17" fmla="*/ 12700 h 3124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18400"/>
              <a:gd name="T28" fmla="*/ 0 h 3124200"/>
              <a:gd name="T29" fmla="*/ 7518400 w 7518400"/>
              <a:gd name="T30" fmla="*/ 3124200 h 3124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18400" h="3124200">
                <a:moveTo>
                  <a:pt x="0" y="3111500"/>
                </a:moveTo>
                <a:lnTo>
                  <a:pt x="5295900" y="3124200"/>
                </a:lnTo>
                <a:lnTo>
                  <a:pt x="5321300" y="1574800"/>
                </a:lnTo>
                <a:lnTo>
                  <a:pt x="5461000" y="1574800"/>
                </a:lnTo>
                <a:lnTo>
                  <a:pt x="6981182" y="1566862"/>
                </a:lnTo>
                <a:lnTo>
                  <a:pt x="6993882" y="0"/>
                </a:lnTo>
                <a:lnTo>
                  <a:pt x="7493000" y="12700"/>
                </a:lnTo>
                <a:lnTo>
                  <a:pt x="7518400" y="12700"/>
                </a:lnTo>
              </a:path>
            </a:pathLst>
          </a:custGeom>
          <a:noFill/>
          <a:ln w="76200">
            <a:solidFill>
              <a:srgbClr val="3366FF"/>
            </a:solidFill>
            <a:miter lim="800000"/>
            <a:headEnd/>
            <a:tailE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" name="Freeform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4700" y="1203325"/>
            <a:ext cx="7493000" cy="4692650"/>
          </a:xfrm>
          <a:custGeom>
            <a:avLst/>
            <a:gdLst>
              <a:gd name="T0" fmla="*/ 0 w 7493000"/>
              <a:gd name="T1" fmla="*/ 4692650 h 4692650"/>
              <a:gd name="T2" fmla="*/ 2159000 w 7493000"/>
              <a:gd name="T3" fmla="*/ 4096783 h 4692650"/>
              <a:gd name="T4" fmla="*/ 4851401 w 7493000"/>
              <a:gd name="T5" fmla="*/ 3587751 h 4692650"/>
              <a:gd name="T6" fmla="*/ 6106468 w 7493000"/>
              <a:gd name="T7" fmla="*/ 2465389 h 4692650"/>
              <a:gd name="T8" fmla="*/ 7023100 w 7493000"/>
              <a:gd name="T9" fmla="*/ 1619256 h 4692650"/>
              <a:gd name="T10" fmla="*/ 7327900 w 7493000"/>
              <a:gd name="T11" fmla="*/ 260350 h 4692650"/>
              <a:gd name="T12" fmla="*/ 7493000 w 7493000"/>
              <a:gd name="T13" fmla="*/ 57150 h 4692650"/>
              <a:gd name="T14" fmla="*/ 7493000 w 7493000"/>
              <a:gd name="T15" fmla="*/ 57150 h 46926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93000"/>
              <a:gd name="T25" fmla="*/ 0 h 4692650"/>
              <a:gd name="T26" fmla="*/ 7493000 w 7493000"/>
              <a:gd name="T27" fmla="*/ 4692650 h 46926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93000" h="4692650">
                <a:moveTo>
                  <a:pt x="0" y="4692650"/>
                </a:moveTo>
                <a:cubicBezTo>
                  <a:pt x="359833" y="4631267"/>
                  <a:pt x="1350433" y="4280932"/>
                  <a:pt x="2159000" y="4096782"/>
                </a:cubicBezTo>
                <a:cubicBezTo>
                  <a:pt x="2967567" y="3912632"/>
                  <a:pt x="4165972" y="3897577"/>
                  <a:pt x="4851400" y="3587750"/>
                </a:cubicBezTo>
                <a:cubicBezTo>
                  <a:pt x="5782733" y="3062817"/>
                  <a:pt x="5744518" y="2793471"/>
                  <a:pt x="6106468" y="2465388"/>
                </a:cubicBezTo>
                <a:cubicBezTo>
                  <a:pt x="6468418" y="2137305"/>
                  <a:pt x="6819528" y="1986756"/>
                  <a:pt x="7023100" y="1619250"/>
                </a:cubicBezTo>
                <a:cubicBezTo>
                  <a:pt x="7226672" y="1251744"/>
                  <a:pt x="7249583" y="520700"/>
                  <a:pt x="7327900" y="260350"/>
                </a:cubicBezTo>
                <a:cubicBezTo>
                  <a:pt x="7406217" y="0"/>
                  <a:pt x="7493000" y="57150"/>
                  <a:pt x="7493000" y="57150"/>
                </a:cubicBezTo>
              </a:path>
            </a:pathLst>
          </a:custGeom>
          <a:noFill/>
          <a:ln w="76200">
            <a:solidFill>
              <a:srgbClr val="800040"/>
            </a:solidFill>
            <a:miter lim="800000"/>
            <a:headEnd/>
            <a:tailE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62" name="Title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242888" y="225425"/>
            <a:ext cx="8497887" cy="407988"/>
          </a:xfrm>
        </p:spPr>
        <p:txBody>
          <a:bodyPr/>
          <a:lstStyle/>
          <a:p>
            <a:r>
              <a:rPr lang="en-GB" dirty="0" smtClean="0"/>
              <a:t>Classification provides a better approach 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iStock_000014846449X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1993900"/>
            <a:ext cx="35877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1"/>
          <p:cNvSpPr>
            <a:spLocks noGrp="1"/>
          </p:cNvSpPr>
          <p:nvPr>
            <p:ph idx="1"/>
          </p:nvPr>
        </p:nvSpPr>
        <p:spPr>
          <a:xfrm>
            <a:off x="344488" y="1387475"/>
            <a:ext cx="5662612" cy="4484688"/>
          </a:xfrm>
        </p:spPr>
        <p:txBody>
          <a:bodyPr/>
          <a:lstStyle/>
          <a:p>
            <a:r>
              <a:rPr lang="en-US" dirty="0" smtClean="0"/>
              <a:t>Start a discussion regarding company-wide transparency strategy</a:t>
            </a:r>
          </a:p>
          <a:p>
            <a:r>
              <a:rPr lang="en-US" dirty="0" smtClean="0"/>
              <a:t>Study companies or government offices that have </a:t>
            </a:r>
            <a:r>
              <a:rPr lang="en-US" altLang="ja-JP" dirty="0" smtClean="0"/>
              <a:t>gained competitive advantage by becoming more transparent</a:t>
            </a:r>
          </a:p>
          <a:p>
            <a:r>
              <a:rPr lang="en-US" dirty="0" smtClean="0"/>
              <a:t>Talk to IT vendors about need to release data (and manage its release) rather than just focusing on cyber-security</a:t>
            </a:r>
          </a:p>
          <a:p>
            <a:r>
              <a:rPr lang="en-US" dirty="0" smtClean="0"/>
              <a:t>Survey employees on how well they understand current policy and where more clarity on confidentiality policy is needed</a:t>
            </a:r>
          </a:p>
          <a:p>
            <a:r>
              <a:rPr lang="en-US" dirty="0" smtClean="0"/>
              <a:t>Consider transparency metrics (e.g. WorldBlu)</a:t>
            </a:r>
          </a:p>
          <a:p>
            <a:r>
              <a:rPr lang="en-US" dirty="0" smtClean="0"/>
              <a:t>Get the IT team, marketing, and communications to brainstorm on possible pilot projects</a:t>
            </a:r>
          </a:p>
        </p:txBody>
      </p:sp>
      <p:sp>
        <p:nvSpPr>
          <p:cNvPr id="36868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What to do today?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344488" y="1217613"/>
            <a:ext cx="8455025" cy="4484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a typeface="ＭＳ Ｐゴシック" charset="0"/>
              </a:rPr>
              <a:t>Determine goals and develop guidelines regarding disclosure of: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Thoughts and opinions of the CEO and employees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R&amp;D and product plans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Personnel information 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Sales figures and goals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Customer data (anonymized)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Customer complaints, resolutions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Prices and purchasing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Day-to-day operations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Crisis response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</a:rPr>
              <a:t>Create/identify point person and 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high-level council to coordinate,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implement, assess</a:t>
            </a:r>
            <a:endParaRPr lang="en-US" dirty="0">
              <a:ea typeface="ＭＳ Ｐゴシック" charset="0"/>
            </a:endParaRP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Developing a transparency strategy</a:t>
            </a:r>
          </a:p>
        </p:txBody>
      </p:sp>
      <p:pic>
        <p:nvPicPr>
          <p:cNvPr id="37892" name="Picture 3" descr="flo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2946400"/>
            <a:ext cx="44910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Where do you want to be?</a:t>
            </a:r>
          </a:p>
        </p:txBody>
      </p:sp>
      <p:cxnSp>
        <p:nvCxnSpPr>
          <p:cNvPr id="40963" name="Straight Connector 4"/>
          <p:cNvCxnSpPr>
            <a:cxnSpLocks noChangeShapeType="1"/>
          </p:cNvCxnSpPr>
          <p:nvPr/>
        </p:nvCxnSpPr>
        <p:spPr bwMode="auto">
          <a:xfrm rot="5400000">
            <a:off x="1432720" y="3177381"/>
            <a:ext cx="3205162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4" name="Straight Connector 5"/>
          <p:cNvCxnSpPr>
            <a:cxnSpLocks noChangeShapeType="1"/>
          </p:cNvCxnSpPr>
          <p:nvPr/>
        </p:nvCxnSpPr>
        <p:spPr bwMode="auto">
          <a:xfrm rot="10800000">
            <a:off x="2998788" y="4802188"/>
            <a:ext cx="3224212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2476500" y="5211763"/>
            <a:ext cx="5108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     1           External         10</a:t>
            </a:r>
          </a:p>
          <a:p>
            <a:pPr>
              <a:defRPr/>
            </a:pPr>
            <a:r>
              <a:rPr lang="en-US" sz="1800" dirty="0">
                <a:latin typeface="+mj-lt"/>
                <a:ea typeface="ＭＳ Ｐゴシック" pitchFamily="34" charset="-128"/>
              </a:rPr>
              <a:t>Lock Down                          Wide Open </a:t>
            </a:r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319213" y="3208338"/>
            <a:ext cx="1304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Internal 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462213" y="45196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1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2195513" y="1387475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10</a:t>
            </a:r>
          </a:p>
        </p:txBody>
      </p:sp>
      <p:cxnSp>
        <p:nvCxnSpPr>
          <p:cNvPr id="40969" name="Straight Connector 16"/>
          <p:cNvCxnSpPr>
            <a:cxnSpLocks noChangeShapeType="1"/>
          </p:cNvCxnSpPr>
          <p:nvPr/>
        </p:nvCxnSpPr>
        <p:spPr bwMode="auto">
          <a:xfrm flipV="1">
            <a:off x="3013075" y="1641475"/>
            <a:ext cx="3189288" cy="3175000"/>
          </a:xfrm>
          <a:prstGeom prst="line">
            <a:avLst/>
          </a:prstGeom>
          <a:noFill/>
          <a:ln w="57150">
            <a:solidFill>
              <a:srgbClr val="6AADE4"/>
            </a:solidFill>
            <a:prstDash val="sysDash"/>
            <a:round/>
            <a:headEnd/>
            <a:tailEnd/>
          </a:ln>
        </p:spPr>
      </p:cxnSp>
      <p:sp>
        <p:nvSpPr>
          <p:cNvPr id="44044" name="TextBox 19"/>
          <p:cNvSpPr txBox="1">
            <a:spLocks noChangeArrowheads="1"/>
          </p:cNvSpPr>
          <p:nvPr/>
        </p:nvSpPr>
        <p:spPr bwMode="auto">
          <a:xfrm>
            <a:off x="3379788" y="2093913"/>
            <a:ext cx="987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     G </a:t>
            </a: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44045" name="TextBox 20"/>
          <p:cNvSpPr txBox="1">
            <a:spLocks noChangeArrowheads="1"/>
          </p:cNvSpPr>
          <p:nvPr/>
        </p:nvSpPr>
        <p:spPr bwMode="auto">
          <a:xfrm>
            <a:off x="3317875" y="2454275"/>
            <a:ext cx="795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IA</a:t>
            </a: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DC</a:t>
            </a: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3916363" y="2516188"/>
            <a:ext cx="287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44047" name="TextBox 22"/>
          <p:cNvSpPr txBox="1">
            <a:spLocks noChangeArrowheads="1"/>
          </p:cNvSpPr>
          <p:nvPr/>
        </p:nvSpPr>
        <p:spPr bwMode="auto">
          <a:xfrm>
            <a:off x="4805363" y="2220913"/>
            <a:ext cx="1552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Start-up</a:t>
            </a:r>
          </a:p>
        </p:txBody>
      </p:sp>
      <p:sp>
        <p:nvSpPr>
          <p:cNvPr id="44048" name="TextBox 24"/>
          <p:cNvSpPr txBox="1">
            <a:spLocks noChangeArrowheads="1"/>
          </p:cNvSpPr>
          <p:nvPr/>
        </p:nvSpPr>
        <p:spPr bwMode="auto">
          <a:xfrm>
            <a:off x="981075" y="4562475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pitchFamily="34" charset="-128"/>
              </a:rPr>
              <a:t>Lock Down</a:t>
            </a:r>
          </a:p>
        </p:txBody>
      </p:sp>
      <p:sp>
        <p:nvSpPr>
          <p:cNvPr id="44049" name="TextBox 26"/>
          <p:cNvSpPr txBox="1">
            <a:spLocks noChangeArrowheads="1"/>
          </p:cNvSpPr>
          <p:nvPr/>
        </p:nvSpPr>
        <p:spPr bwMode="auto">
          <a:xfrm>
            <a:off x="812800" y="1416050"/>
            <a:ext cx="1401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pitchFamily="34" charset="-128"/>
              </a:rPr>
              <a:t>Wide Open </a:t>
            </a:r>
          </a:p>
        </p:txBody>
      </p:sp>
      <p:sp>
        <p:nvSpPr>
          <p:cNvPr id="44050" name="TextBox 1"/>
          <p:cNvSpPr txBox="1">
            <a:spLocks noChangeArrowheads="1"/>
          </p:cNvSpPr>
          <p:nvPr/>
        </p:nvSpPr>
        <p:spPr bwMode="auto">
          <a:xfrm>
            <a:off x="5157788" y="1768475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Linux</a:t>
            </a:r>
          </a:p>
        </p:txBody>
      </p:sp>
      <p:sp>
        <p:nvSpPr>
          <p:cNvPr id="44051" name="Freeform 3"/>
          <p:cNvSpPr>
            <a:spLocks/>
          </p:cNvSpPr>
          <p:nvPr/>
        </p:nvSpPr>
        <p:spPr bwMode="auto">
          <a:xfrm>
            <a:off x="2935288" y="2805113"/>
            <a:ext cx="400050" cy="1027112"/>
          </a:xfrm>
          <a:custGeom>
            <a:avLst/>
            <a:gdLst>
              <a:gd name="T0" fmla="*/ 399669 w 400177"/>
              <a:gd name="T1" fmla="*/ 1026912 h 1027180"/>
              <a:gd name="T2" fmla="*/ 290951 w 400177"/>
              <a:gd name="T3" fmla="*/ 11176 h 1027180"/>
              <a:gd name="T4" fmla="*/ 381550 w 400177"/>
              <a:gd name="T5" fmla="*/ 265112 h 1027180"/>
              <a:gd name="T6" fmla="*/ 0 60000 65536"/>
              <a:gd name="T7" fmla="*/ 0 60000 65536"/>
              <a:gd name="T8" fmla="*/ 0 60000 65536"/>
              <a:gd name="T9" fmla="*/ 0 w 400177"/>
              <a:gd name="T10" fmla="*/ 0 h 1027180"/>
              <a:gd name="T11" fmla="*/ 400177 w 400177"/>
              <a:gd name="T12" fmla="*/ 1027180 h 1027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177" h="1027180">
                <a:moveTo>
                  <a:pt x="400177" y="1027180"/>
                </a:moveTo>
                <a:cubicBezTo>
                  <a:pt x="347260" y="582680"/>
                  <a:pt x="294343" y="138180"/>
                  <a:pt x="291319" y="11180"/>
                </a:cubicBezTo>
                <a:cubicBezTo>
                  <a:pt x="288295" y="-115820"/>
                  <a:pt x="-419276" y="894132"/>
                  <a:pt x="382034" y="26518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</p:txBody>
      </p:sp>
      <p:sp>
        <p:nvSpPr>
          <p:cNvPr id="44052" name="Freeform 4"/>
          <p:cNvSpPr>
            <a:spLocks/>
          </p:cNvSpPr>
          <p:nvPr/>
        </p:nvSpPr>
        <p:spPr bwMode="auto">
          <a:xfrm>
            <a:off x="2909888" y="2527300"/>
            <a:ext cx="517525" cy="1357313"/>
          </a:xfrm>
          <a:custGeom>
            <a:avLst/>
            <a:gdLst>
              <a:gd name="T0" fmla="*/ 427101 w 517198"/>
              <a:gd name="T1" fmla="*/ 1270880 h 1356976"/>
              <a:gd name="T2" fmla="*/ 317968 w 517198"/>
              <a:gd name="T3" fmla="*/ 90424 h 1356976"/>
              <a:gd name="T4" fmla="*/ 317968 w 517198"/>
              <a:gd name="T5" fmla="*/ 181231 h 1356976"/>
              <a:gd name="T6" fmla="*/ 518044 w 517198"/>
              <a:gd name="T7" fmla="*/ 980306 h 1356976"/>
              <a:gd name="T8" fmla="*/ 372533 w 517198"/>
              <a:gd name="T9" fmla="*/ 1325363 h 1356976"/>
              <a:gd name="T10" fmla="*/ 354345 w 517198"/>
              <a:gd name="T11" fmla="*/ 199390 h 13569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7198"/>
              <a:gd name="T19" fmla="*/ 0 h 1356976"/>
              <a:gd name="T20" fmla="*/ 517198 w 517198"/>
              <a:gd name="T21" fmla="*/ 1356976 h 13569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7198" h="1356976">
                <a:moveTo>
                  <a:pt x="426022" y="1269622"/>
                </a:moveTo>
                <a:cubicBezTo>
                  <a:pt x="380664" y="770693"/>
                  <a:pt x="335307" y="271764"/>
                  <a:pt x="317164" y="90336"/>
                </a:cubicBezTo>
                <a:cubicBezTo>
                  <a:pt x="299021" y="-91093"/>
                  <a:pt x="283902" y="32884"/>
                  <a:pt x="317164" y="181051"/>
                </a:cubicBezTo>
                <a:cubicBezTo>
                  <a:pt x="350426" y="329218"/>
                  <a:pt x="507665" y="788836"/>
                  <a:pt x="516736" y="979336"/>
                </a:cubicBezTo>
                <a:cubicBezTo>
                  <a:pt x="525807" y="1169836"/>
                  <a:pt x="398807" y="1454075"/>
                  <a:pt x="371593" y="1324051"/>
                </a:cubicBezTo>
                <a:cubicBezTo>
                  <a:pt x="344379" y="1194027"/>
                  <a:pt x="-438788" y="1018646"/>
                  <a:pt x="353450" y="199194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</p:txBody>
      </p:sp>
      <p:sp>
        <p:nvSpPr>
          <p:cNvPr id="40979" name="Freeform 5"/>
          <p:cNvSpPr>
            <a:spLocks/>
          </p:cNvSpPr>
          <p:nvPr/>
        </p:nvSpPr>
        <p:spPr bwMode="auto">
          <a:xfrm>
            <a:off x="2371725" y="735013"/>
            <a:ext cx="7186613" cy="3128962"/>
          </a:xfrm>
          <a:custGeom>
            <a:avLst/>
            <a:gdLst>
              <a:gd name="T0" fmla="*/ 422616 w 7185742"/>
              <a:gd name="T1" fmla="*/ 3128632 h 3128984"/>
              <a:gd name="T2" fmla="*/ 131770 w 7185742"/>
              <a:gd name="T3" fmla="*/ 1532236 h 3128984"/>
              <a:gd name="T4" fmla="*/ 2294963 w 7185742"/>
              <a:gd name="T5" fmla="*/ 407507 h 3128984"/>
              <a:gd name="T6" fmla="*/ 3621964 w 7185742"/>
              <a:gd name="T7" fmla="*/ 1477824 h 3128984"/>
              <a:gd name="T8" fmla="*/ 6221428 w 7185742"/>
              <a:gd name="T9" fmla="*/ 806602 h 3128984"/>
              <a:gd name="T10" fmla="*/ 6221428 w 7185742"/>
              <a:gd name="T11" fmla="*/ 806602 h 3128984"/>
              <a:gd name="T12" fmla="*/ 6203254 w 7185742"/>
              <a:gd name="T13" fmla="*/ 443793 h 3128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85742"/>
              <a:gd name="T22" fmla="*/ 0 h 3128984"/>
              <a:gd name="T23" fmla="*/ 7185742 w 7185742"/>
              <a:gd name="T24" fmla="*/ 3128984 h 31289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85742" h="3128984">
                <a:moveTo>
                  <a:pt x="421800" y="3128984"/>
                </a:moveTo>
                <a:cubicBezTo>
                  <a:pt x="120931" y="2557483"/>
                  <a:pt x="-179938" y="1985983"/>
                  <a:pt x="131514" y="1532412"/>
                </a:cubicBezTo>
                <a:cubicBezTo>
                  <a:pt x="442966" y="1078840"/>
                  <a:pt x="1709943" y="416626"/>
                  <a:pt x="2290514" y="407555"/>
                </a:cubicBezTo>
                <a:cubicBezTo>
                  <a:pt x="2871085" y="398484"/>
                  <a:pt x="2961800" y="1411460"/>
                  <a:pt x="3614943" y="1477984"/>
                </a:cubicBezTo>
                <a:cubicBezTo>
                  <a:pt x="4268086" y="1544508"/>
                  <a:pt x="6209371" y="806698"/>
                  <a:pt x="6209371" y="806698"/>
                </a:cubicBezTo>
                <a:cubicBezTo>
                  <a:pt x="6206347" y="746222"/>
                  <a:pt x="8419776" y="-711254"/>
                  <a:pt x="6191229" y="443841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9550" y="2620963"/>
            <a:ext cx="28924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G =  Google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IA =  Intelligence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         Agency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DC = Defense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          Contractor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Where do you want to be?</a:t>
            </a:r>
          </a:p>
        </p:txBody>
      </p:sp>
      <p:cxnSp>
        <p:nvCxnSpPr>
          <p:cNvPr id="41987" name="Straight Connector 4"/>
          <p:cNvCxnSpPr>
            <a:cxnSpLocks noChangeShapeType="1"/>
          </p:cNvCxnSpPr>
          <p:nvPr/>
        </p:nvCxnSpPr>
        <p:spPr bwMode="auto">
          <a:xfrm>
            <a:off x="2946400" y="946150"/>
            <a:ext cx="0" cy="3582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8" name="Straight Connector 5"/>
          <p:cNvCxnSpPr>
            <a:cxnSpLocks noChangeShapeType="1"/>
            <a:stCxn id="17" idx="2"/>
          </p:cNvCxnSpPr>
          <p:nvPr/>
        </p:nvCxnSpPr>
        <p:spPr bwMode="auto">
          <a:xfrm flipH="1">
            <a:off x="2917825" y="4538663"/>
            <a:ext cx="320675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  <p:sp>
        <p:nvSpPr>
          <p:cNvPr id="41989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3255" name="TextBox 18"/>
          <p:cNvSpPr txBox="1">
            <a:spLocks noChangeArrowheads="1"/>
          </p:cNvSpPr>
          <p:nvPr/>
        </p:nvSpPr>
        <p:spPr bwMode="auto">
          <a:xfrm>
            <a:off x="1471613" y="2965450"/>
            <a:ext cx="94297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Effort</a:t>
            </a:r>
          </a:p>
        </p:txBody>
      </p:sp>
      <p:sp>
        <p:nvSpPr>
          <p:cNvPr id="41991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5201 h 465667"/>
              <a:gd name="T2" fmla="*/ 3192631 w 3189111"/>
              <a:gd name="T3" fmla="*/ 0 h 465667"/>
              <a:gd name="T4" fmla="*/ 319263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9746 w 8360704"/>
              <a:gd name="T1" fmla="*/ 217242 h 4938927"/>
              <a:gd name="T2" fmla="*/ 3914939 w 8360704"/>
              <a:gd name="T3" fmla="*/ 287730 h 4938927"/>
              <a:gd name="T4" fmla="*/ 3787739 w 8360704"/>
              <a:gd name="T5" fmla="*/ 442820 h 4938927"/>
              <a:gd name="T6" fmla="*/ 3801870 w 8360704"/>
              <a:gd name="T7" fmla="*/ 597902 h 4938927"/>
              <a:gd name="T8" fmla="*/ 3816005 w 8360704"/>
              <a:gd name="T9" fmla="*/ 696600 h 4938927"/>
              <a:gd name="T10" fmla="*/ 7716820 w 8360704"/>
              <a:gd name="T11" fmla="*/ 4898062 h 4938927"/>
              <a:gd name="T12" fmla="*/ 7872289 w 8360704"/>
              <a:gd name="T13" fmla="*/ 2614056 h 4938927"/>
              <a:gd name="T14" fmla="*/ 7858119 w 8360704"/>
              <a:gd name="T15" fmla="*/ 428721 h 4938927"/>
              <a:gd name="T16" fmla="*/ 1031731 w 8360704"/>
              <a:gd name="T17" fmla="*/ 654303 h 4938927"/>
              <a:gd name="T18" fmla="*/ 0 w 8360704"/>
              <a:gd name="T19" fmla="*/ 9034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flipV="1">
            <a:off x="2989263" y="2554288"/>
            <a:ext cx="3146425" cy="1411287"/>
          </a:xfrm>
          <a:custGeom>
            <a:avLst/>
            <a:gdLst>
              <a:gd name="connsiteX0" fmla="*/ 0 w 3146778"/>
              <a:gd name="connsiteY0" fmla="*/ 183445 h 425377"/>
              <a:gd name="connsiteX1" fmla="*/ 3146778 w 3146778"/>
              <a:gd name="connsiteY1" fmla="*/ 0 h 42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6778" h="425377">
                <a:moveTo>
                  <a:pt x="0" y="183445"/>
                </a:moveTo>
                <a:cubicBezTo>
                  <a:pt x="987778" y="418630"/>
                  <a:pt x="1975556" y="653815"/>
                  <a:pt x="3146778" y="0"/>
                </a:cubicBezTo>
              </a:path>
            </a:pathLst>
          </a:custGeom>
          <a:ln w="57150" cmpd="sng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MS PGothic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14588" y="4826000"/>
            <a:ext cx="5108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    1        External             10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Wide Open                     Total Lock-down  </a:t>
            </a:r>
          </a:p>
        </p:txBody>
      </p:sp>
      <p:sp>
        <p:nvSpPr>
          <p:cNvPr id="41996" name="Freeform 3"/>
          <p:cNvSpPr>
            <a:spLocks/>
          </p:cNvSpPr>
          <p:nvPr/>
        </p:nvSpPr>
        <p:spPr bwMode="auto">
          <a:xfrm>
            <a:off x="2989263" y="1955800"/>
            <a:ext cx="3198812" cy="2532063"/>
          </a:xfrm>
          <a:custGeom>
            <a:avLst/>
            <a:gdLst>
              <a:gd name="T0" fmla="*/ 2147483647 w 595423"/>
              <a:gd name="T1" fmla="*/ 30841143 h 1669312"/>
              <a:gd name="T2" fmla="*/ 0 w 595423"/>
              <a:gd name="T3" fmla="*/ 0 h 1669312"/>
              <a:gd name="T4" fmla="*/ 0 60000 65536"/>
              <a:gd name="T5" fmla="*/ 0 60000 65536"/>
              <a:gd name="T6" fmla="*/ 0 w 595423"/>
              <a:gd name="T7" fmla="*/ 0 h 1669312"/>
              <a:gd name="T8" fmla="*/ 595423 w 595423"/>
              <a:gd name="T9" fmla="*/ 1669312 h 1669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5423" h="1669312">
                <a:moveTo>
                  <a:pt x="595423" y="1669312"/>
                </a:moveTo>
                <a:cubicBezTo>
                  <a:pt x="348216" y="1248439"/>
                  <a:pt x="101009" y="827567"/>
                  <a:pt x="0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7" name="Freeform 5"/>
          <p:cNvSpPr>
            <a:spLocks/>
          </p:cNvSpPr>
          <p:nvPr/>
        </p:nvSpPr>
        <p:spPr bwMode="auto">
          <a:xfrm>
            <a:off x="2998788" y="1489075"/>
            <a:ext cx="3125787" cy="3019425"/>
          </a:xfrm>
          <a:custGeom>
            <a:avLst/>
            <a:gdLst>
              <a:gd name="T0" fmla="*/ 3124859 w 3125972"/>
              <a:gd name="T1" fmla="*/ 3018315 h 3019647"/>
              <a:gd name="T2" fmla="*/ 0 w 3125972"/>
              <a:gd name="T3" fmla="*/ 0 h 3019647"/>
              <a:gd name="T4" fmla="*/ 0 60000 65536"/>
              <a:gd name="T5" fmla="*/ 0 60000 65536"/>
              <a:gd name="T6" fmla="*/ 0 w 3125972"/>
              <a:gd name="T7" fmla="*/ 0 h 3019647"/>
              <a:gd name="T8" fmla="*/ 3125972 w 3125972"/>
              <a:gd name="T9" fmla="*/ 3019647 h 30196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25972" h="3019647">
                <a:moveTo>
                  <a:pt x="3125972" y="3019647"/>
                </a:move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8" name="Freeform 6"/>
          <p:cNvSpPr>
            <a:spLocks/>
          </p:cNvSpPr>
          <p:nvPr/>
        </p:nvSpPr>
        <p:spPr bwMode="auto">
          <a:xfrm>
            <a:off x="2967038" y="1403350"/>
            <a:ext cx="3157537" cy="3094038"/>
          </a:xfrm>
          <a:custGeom>
            <a:avLst/>
            <a:gdLst>
              <a:gd name="T0" fmla="*/ 3155877 w 3157869"/>
              <a:gd name="T1" fmla="*/ 3093858 h 3094074"/>
              <a:gd name="T2" fmla="*/ 0 w 3157869"/>
              <a:gd name="T3" fmla="*/ 10632 h 3094074"/>
              <a:gd name="T4" fmla="*/ 0 w 3157869"/>
              <a:gd name="T5" fmla="*/ 10632 h 3094074"/>
              <a:gd name="T6" fmla="*/ 42506 w 3157869"/>
              <a:gd name="T7" fmla="*/ 0 h 3094074"/>
              <a:gd name="T8" fmla="*/ 0 60000 65536"/>
              <a:gd name="T9" fmla="*/ 0 60000 65536"/>
              <a:gd name="T10" fmla="*/ 0 60000 65536"/>
              <a:gd name="T11" fmla="*/ 0 60000 65536"/>
              <a:gd name="T12" fmla="*/ 0 w 3157869"/>
              <a:gd name="T13" fmla="*/ 0 h 3094074"/>
              <a:gd name="T14" fmla="*/ 3157869 w 3157869"/>
              <a:gd name="T15" fmla="*/ 3094074 h 3094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7869" h="3094074">
                <a:moveTo>
                  <a:pt x="3157869" y="3094074"/>
                </a:moveTo>
                <a:lnTo>
                  <a:pt x="0" y="10632"/>
                </a:lnTo>
                <a:lnTo>
                  <a:pt x="4253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99" name="Freeform 7"/>
          <p:cNvSpPr>
            <a:spLocks/>
          </p:cNvSpPr>
          <p:nvPr/>
        </p:nvSpPr>
        <p:spPr bwMode="auto">
          <a:xfrm>
            <a:off x="3168650" y="1701800"/>
            <a:ext cx="2781300" cy="2743200"/>
          </a:xfrm>
          <a:custGeom>
            <a:avLst/>
            <a:gdLst>
              <a:gd name="T0" fmla="*/ 134774634 w 1456660"/>
              <a:gd name="T1" fmla="*/ 2147483647 h 712381"/>
              <a:gd name="T2" fmla="*/ 75749246 w 1456660"/>
              <a:gd name="T3" fmla="*/ 2147483647 h 712381"/>
              <a:gd name="T4" fmla="*/ 0 w 1456660"/>
              <a:gd name="T5" fmla="*/ 0 h 712381"/>
              <a:gd name="T6" fmla="*/ 0 60000 65536"/>
              <a:gd name="T7" fmla="*/ 0 60000 65536"/>
              <a:gd name="T8" fmla="*/ 0 60000 65536"/>
              <a:gd name="T9" fmla="*/ 0 w 1456660"/>
              <a:gd name="T10" fmla="*/ 0 h 712381"/>
              <a:gd name="T11" fmla="*/ 1456660 w 1456660"/>
              <a:gd name="T12" fmla="*/ 712381 h 712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6660" h="712381">
                <a:moveTo>
                  <a:pt x="1456660" y="712381"/>
                </a:moveTo>
                <a:lnTo>
                  <a:pt x="818707" y="393405"/>
                </a:lnTo>
                <a:cubicBezTo>
                  <a:pt x="575930" y="274675"/>
                  <a:pt x="15949" y="763772"/>
                  <a:pt x="0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000" name="Freeform 8"/>
          <p:cNvSpPr>
            <a:spLocks/>
          </p:cNvSpPr>
          <p:nvPr/>
        </p:nvSpPr>
        <p:spPr bwMode="auto">
          <a:xfrm>
            <a:off x="6124575" y="1489075"/>
            <a:ext cx="2566988" cy="1373188"/>
          </a:xfrm>
          <a:custGeom>
            <a:avLst/>
            <a:gdLst>
              <a:gd name="T0" fmla="*/ 0 w 2524461"/>
              <a:gd name="T1" fmla="*/ 0 h 1649940"/>
              <a:gd name="T2" fmla="*/ 2103475 w 2524461"/>
              <a:gd name="T3" fmla="*/ 326505 h 1649940"/>
              <a:gd name="T4" fmla="*/ 2665201 w 2524461"/>
              <a:gd name="T5" fmla="*/ 402985 h 1649940"/>
              <a:gd name="T6" fmla="*/ 0 60000 65536"/>
              <a:gd name="T7" fmla="*/ 0 60000 65536"/>
              <a:gd name="T8" fmla="*/ 0 60000 65536"/>
              <a:gd name="T9" fmla="*/ 0 w 2524461"/>
              <a:gd name="T10" fmla="*/ 0 h 1649940"/>
              <a:gd name="T11" fmla="*/ 2524461 w 2524461"/>
              <a:gd name="T12" fmla="*/ 1649940 h 1649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4461" h="1649940">
                <a:moveTo>
                  <a:pt x="0" y="0"/>
                </a:moveTo>
                <a:lnTo>
                  <a:pt x="1871330" y="1180214"/>
                </a:lnTo>
                <a:cubicBezTo>
                  <a:pt x="2266507" y="1422991"/>
                  <a:pt x="2787502" y="1926265"/>
                  <a:pt x="2371060" y="145666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Arc 16"/>
          <p:cNvSpPr/>
          <p:nvPr/>
        </p:nvSpPr>
        <p:spPr bwMode="auto">
          <a:xfrm>
            <a:off x="-212725" y="1073150"/>
            <a:ext cx="6337300" cy="6880225"/>
          </a:xfrm>
          <a:prstGeom prst="arc">
            <a:avLst>
              <a:gd name="adj1" fmla="val 16217775"/>
              <a:gd name="adj2" fmla="val 26499"/>
            </a:avLst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 flipH="1">
            <a:off x="2949575" y="-2513013"/>
            <a:ext cx="6056313" cy="7056438"/>
          </a:xfrm>
          <a:prstGeom prst="arc">
            <a:avLst>
              <a:gd name="adj1" fmla="val 21540753"/>
              <a:gd name="adj2" fmla="val 5446976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375" y="942975"/>
            <a:ext cx="13192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Benefit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9500" y="1614488"/>
            <a:ext cx="13509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  <a:latin typeface="+mj-lt"/>
              </a:rPr>
              <a:t>Damage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iStock_000005312813XSmall.jpg"/>
          <p:cNvPicPr>
            <a:picLocks noChangeAspect="1"/>
          </p:cNvPicPr>
          <p:nvPr/>
        </p:nvPicPr>
        <p:blipFill>
          <a:blip r:embed="rId2" cstate="print"/>
          <a:srcRect r="18028" b="5913"/>
          <a:stretch>
            <a:fillRect/>
          </a:stretch>
        </p:blipFill>
        <p:spPr bwMode="auto">
          <a:xfrm>
            <a:off x="4371975" y="1212850"/>
            <a:ext cx="448468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376238" y="684213"/>
            <a:ext cx="5414962" cy="4484687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From governments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Panic – then a renewed focus </a:t>
            </a:r>
            <a:br>
              <a:rPr lang="en-US" sz="2000" dirty="0" smtClean="0"/>
            </a:br>
            <a:r>
              <a:rPr lang="en-US" sz="2000" dirty="0" smtClean="0"/>
              <a:t>on cyber-security</a:t>
            </a:r>
          </a:p>
          <a:p>
            <a:pPr lvl="1"/>
            <a:r>
              <a:rPr lang="en-US" sz="2000" dirty="0" smtClean="0"/>
              <a:t>Efforts to impede or close </a:t>
            </a:r>
            <a:br>
              <a:rPr lang="en-US" sz="2000" dirty="0" smtClean="0"/>
            </a:br>
            <a:r>
              <a:rPr lang="en-US" sz="2000" dirty="0" smtClean="0"/>
              <a:t>down WikiLeaks, </a:t>
            </a:r>
          </a:p>
          <a:p>
            <a:pPr lvl="1"/>
            <a:r>
              <a:rPr lang="en-US" sz="2000" dirty="0" smtClean="0"/>
              <a:t> Charges against Julian Assange</a:t>
            </a:r>
          </a:p>
          <a:p>
            <a:pPr lvl="1">
              <a:buFont typeface="Arial" pitchFamily="34" charset="0"/>
              <a:buNone/>
            </a:pPr>
            <a:endParaRPr lang="en-US" sz="400" dirty="0" smtClean="0"/>
          </a:p>
          <a:p>
            <a:r>
              <a:rPr lang="en-US" b="1" dirty="0" smtClean="0"/>
              <a:t>From businesses:</a:t>
            </a:r>
          </a:p>
          <a:p>
            <a:pPr lvl="1"/>
            <a:r>
              <a:rPr lang="en-US" sz="2000" dirty="0" smtClean="0"/>
              <a:t>Disassociation from WikiLeaks  (e.g. Amazon, PayPal)</a:t>
            </a:r>
          </a:p>
          <a:p>
            <a:pPr lvl="1"/>
            <a:r>
              <a:rPr lang="en-US" sz="2000" dirty="0" smtClean="0"/>
              <a:t>Response planning -- </a:t>
            </a:r>
            <a:br>
              <a:rPr lang="en-US" sz="2000" dirty="0" smtClean="0"/>
            </a:br>
            <a:r>
              <a:rPr lang="en-US" sz="2000" dirty="0" smtClean="0"/>
              <a:t>What if it happened to us? </a:t>
            </a:r>
            <a:br>
              <a:rPr lang="en-US" sz="2000" dirty="0" smtClean="0"/>
            </a:br>
            <a:r>
              <a:rPr lang="en-US" sz="2000" dirty="0" smtClean="0"/>
              <a:t>(e.g. Bank of America)</a:t>
            </a:r>
          </a:p>
          <a:p>
            <a:r>
              <a:rPr lang="en-US" b="1" dirty="0" smtClean="0"/>
              <a:t>From hacker community:</a:t>
            </a:r>
          </a:p>
          <a:p>
            <a:pPr lvl="1"/>
            <a:r>
              <a:rPr lang="en-US" sz="2000" dirty="0" smtClean="0"/>
              <a:t>Wikileaks sympathy</a:t>
            </a:r>
          </a:p>
          <a:p>
            <a:pPr lvl="1"/>
            <a:r>
              <a:rPr lang="en-US" sz="2000" dirty="0" smtClean="0"/>
              <a:t>Counterattacks (Anonymous, et al.)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14340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First impulse: Lock down everything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344488" y="990600"/>
            <a:ext cx="8455025" cy="448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You have a security strategy</a:t>
            </a:r>
          </a:p>
          <a:p>
            <a:pPr marL="0" indent="0">
              <a:buFontTx/>
              <a:buNone/>
            </a:pPr>
            <a:r>
              <a:rPr lang="en-US" dirty="0" smtClean="0"/>
              <a:t>You have a privacy and compliance policy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You need a </a:t>
            </a:r>
            <a:r>
              <a:rPr lang="en-US" dirty="0" smtClean="0">
                <a:solidFill>
                  <a:srgbClr val="990000"/>
                </a:solidFill>
              </a:rPr>
              <a:t>TRANSPARENCY POLICY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The simpler the better.  (But it will vary with sector, with type of information)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Examples:  </a:t>
            </a:r>
          </a:p>
          <a:p>
            <a:pPr marL="0" indent="0">
              <a:buFontTx/>
              <a:buNone/>
            </a:pPr>
            <a:r>
              <a:rPr lang="en-US" dirty="0" smtClean="0"/>
              <a:t>Clinton White House: </a:t>
            </a:r>
            <a:r>
              <a:rPr lang="en-US" altLang="en-US" dirty="0" smtClean="0"/>
              <a:t>“</a:t>
            </a:r>
            <a:r>
              <a:rPr lang="en-US" dirty="0" smtClean="0"/>
              <a:t>Put it on Web unless there</a:t>
            </a:r>
            <a:r>
              <a:rPr lang="ja-JP" altLang="en-US" smtClean="0"/>
              <a:t>’</a:t>
            </a:r>
            <a:r>
              <a:rPr lang="en-US" altLang="ja-JP" dirty="0" smtClean="0"/>
              <a:t>s a good reason not to.</a:t>
            </a:r>
            <a:r>
              <a:rPr lang="en-US" altLang="en-US" dirty="0" smtClean="0"/>
              <a:t>”</a:t>
            </a:r>
            <a:endParaRPr lang="en-US" altLang="ja-JP" dirty="0" smtClean="0"/>
          </a:p>
          <a:p>
            <a:pPr marL="0" indent="0">
              <a:buFontTx/>
              <a:buNone/>
            </a:pPr>
            <a:r>
              <a:rPr lang="en-US" dirty="0" smtClean="0"/>
              <a:t>Obama</a:t>
            </a:r>
            <a:r>
              <a:rPr lang="ja-JP" altLang="en-US" smtClean="0"/>
              <a:t>’</a:t>
            </a:r>
            <a:r>
              <a:rPr lang="en-US" altLang="ja-JP" dirty="0" smtClean="0"/>
              <a:t>s very first executive order went one step further and required data in open formats, but overall White House transparency still a mixed bag, subject to many conflicting pressures</a:t>
            </a:r>
          </a:p>
          <a:p>
            <a:pPr marL="0" indent="0" algn="ctr">
              <a:lnSpc>
                <a:spcPts val="2300"/>
              </a:lnSpc>
              <a:buFontTx/>
              <a:buNone/>
            </a:pPr>
            <a:endParaRPr lang="en-US" altLang="ja-JP" dirty="0" smtClean="0">
              <a:solidFill>
                <a:srgbClr val="990000"/>
              </a:solidFill>
            </a:endParaRPr>
          </a:p>
          <a:p>
            <a:pPr marL="0" indent="0" algn="ctr">
              <a:lnSpc>
                <a:spcPts val="2300"/>
              </a:lnSpc>
              <a:buFontTx/>
              <a:buNone/>
            </a:pPr>
            <a:r>
              <a:rPr lang="en-US" altLang="ja-JP" dirty="0" smtClean="0">
                <a:solidFill>
                  <a:srgbClr val="990000"/>
                </a:solidFill>
              </a:rPr>
              <a:t>Like security and privacy, transparency policies will continually evolve; there are real leadership and competitive differentiation possibilities.</a:t>
            </a:r>
            <a:r>
              <a:rPr lang="en-US" sz="3600" dirty="0" smtClean="0">
                <a:solidFill>
                  <a:srgbClr val="990000"/>
                </a:solidFill>
              </a:rPr>
              <a:t>                         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Bottom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1207008" y="2174875"/>
            <a:ext cx="7589330" cy="725488"/>
          </a:xfrm>
        </p:spPr>
        <p:txBody>
          <a:bodyPr/>
          <a:lstStyle/>
          <a:p>
            <a:r>
              <a:rPr lang="en-GB" sz="2400" dirty="0" smtClean="0"/>
              <a:t>Michael R. Nelson         MNELSON@POBOX.COM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man thinking.jpg"/>
          <p:cNvPicPr>
            <a:picLocks noChangeAspect="1"/>
          </p:cNvPicPr>
          <p:nvPr/>
        </p:nvPicPr>
        <p:blipFill>
          <a:blip r:embed="rId2" cstate="print"/>
          <a:srcRect l="20595" t="13828" r="13409"/>
          <a:stretch>
            <a:fillRect/>
          </a:stretch>
        </p:blipFill>
        <p:spPr bwMode="auto">
          <a:xfrm>
            <a:off x="6731000" y="1924050"/>
            <a:ext cx="23701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292100" y="1419225"/>
            <a:ext cx="6629400" cy="4484688"/>
          </a:xfrm>
        </p:spPr>
        <p:txBody>
          <a:bodyPr/>
          <a:lstStyle/>
          <a:p>
            <a:pPr marL="180975" indent="-180975">
              <a:spcBef>
                <a:spcPts val="1800"/>
              </a:spcBef>
            </a:pPr>
            <a:r>
              <a:rPr lang="en-US" dirty="0" smtClean="0"/>
              <a:t>If thousands of people had access to the data  Private Manning allegedly leaked, can everything really be kept confidential?</a:t>
            </a:r>
          </a:p>
          <a:p>
            <a:pPr marL="180975" indent="-180975">
              <a:spcBef>
                <a:spcPts val="1800"/>
              </a:spcBef>
            </a:pPr>
            <a:r>
              <a:rPr lang="en-US" dirty="0" smtClean="0"/>
              <a:t>Modern organizations are going to become more transparent, whether they like it or not</a:t>
            </a:r>
          </a:p>
          <a:p>
            <a:pPr marL="180975" indent="-180975">
              <a:spcBef>
                <a:spcPts val="1800"/>
              </a:spcBef>
            </a:pPr>
            <a:r>
              <a:rPr lang="en-US" dirty="0" smtClean="0"/>
              <a:t>A lot of the leaked data actually made the US State Department look more capable and more human </a:t>
            </a:r>
          </a:p>
          <a:p>
            <a:pPr marL="180975" indent="-180975">
              <a:spcBef>
                <a:spcPts val="1800"/>
              </a:spcBef>
            </a:pPr>
            <a:r>
              <a:rPr lang="en-US" dirty="0" smtClean="0"/>
              <a:t>What data and information that we always considered confidential should we make available online – and how could we leverage the disclosure of that information?</a:t>
            </a:r>
          </a:p>
          <a:p>
            <a:pPr marL="180975" indent="-180975">
              <a:spcBef>
                <a:spcPts val="1800"/>
              </a:spcBef>
            </a:pPr>
            <a:r>
              <a:rPr lang="en-US" dirty="0" smtClean="0"/>
              <a:t>Can we benefit from </a:t>
            </a:r>
            <a:r>
              <a:rPr lang="en-US" altLang="en-US" dirty="0" smtClean="0"/>
              <a:t>‘</a:t>
            </a:r>
            <a:r>
              <a:rPr lang="en-US" dirty="0" smtClean="0"/>
              <a:t>strategic leaking</a:t>
            </a:r>
            <a:r>
              <a:rPr lang="en-US" altLang="en-US" dirty="0" smtClean="0"/>
              <a:t>’</a:t>
            </a:r>
            <a:r>
              <a:rPr lang="en-US" dirty="0" smtClean="0"/>
              <a:t> in order to foster more publicity and interest in our work?</a:t>
            </a:r>
          </a:p>
          <a:p>
            <a:pPr marL="180975" indent="-180975">
              <a:spcBef>
                <a:spcPts val="1800"/>
              </a:spcBef>
            </a:pPr>
            <a:r>
              <a:rPr lang="en-US" dirty="0" smtClean="0"/>
              <a:t>How can we best avoid unwanted </a:t>
            </a:r>
            <a:r>
              <a:rPr lang="en-US" i="1" dirty="0" smtClean="0"/>
              <a:t>hacktivist </a:t>
            </a:r>
            <a:r>
              <a:rPr lang="en-US" dirty="0" smtClean="0"/>
              <a:t>attention?</a:t>
            </a:r>
          </a:p>
          <a:p>
            <a:pPr marL="180975" indent="-180975"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15364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Upon further consideration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Good News, Bad News, No News</a:t>
            </a:r>
          </a:p>
        </p:txBody>
      </p:sp>
      <p:sp>
        <p:nvSpPr>
          <p:cNvPr id="53251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3252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3253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7795 h 465667"/>
              <a:gd name="T2" fmla="*/ 3191751 w 3189111"/>
              <a:gd name="T3" fmla="*/ 0 h 465667"/>
              <a:gd name="T4" fmla="*/ 319175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4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8586 w 8360704"/>
              <a:gd name="T1" fmla="*/ 217287 h 4938927"/>
              <a:gd name="T2" fmla="*/ 3913398 w 8360704"/>
              <a:gd name="T3" fmla="*/ 287791 h 4938927"/>
              <a:gd name="T4" fmla="*/ 3786248 w 8360704"/>
              <a:gd name="T5" fmla="*/ 442915 h 4938927"/>
              <a:gd name="T6" fmla="*/ 3800371 w 8360704"/>
              <a:gd name="T7" fmla="*/ 598032 h 4938927"/>
              <a:gd name="T8" fmla="*/ 3814504 w 8360704"/>
              <a:gd name="T9" fmla="*/ 696750 h 4938927"/>
              <a:gd name="T10" fmla="*/ 7713780 w 8360704"/>
              <a:gd name="T11" fmla="*/ 4899123 h 4938927"/>
              <a:gd name="T12" fmla="*/ 7869188 w 8360704"/>
              <a:gd name="T13" fmla="*/ 2614618 h 4938927"/>
              <a:gd name="T14" fmla="*/ 7855036 w 8360704"/>
              <a:gd name="T15" fmla="*/ 428812 h 4938927"/>
              <a:gd name="T16" fmla="*/ 1031326 w 8360704"/>
              <a:gd name="T17" fmla="*/ 654443 h 4938927"/>
              <a:gd name="T18" fmla="*/ 0 w 8360704"/>
              <a:gd name="T19" fmla="*/ 9036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14588" y="4826000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03463" y="1541463"/>
            <a:ext cx="4481512" cy="319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Routine </a:t>
            </a: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Reports</a:t>
            </a:r>
          </a:p>
        </p:txBody>
      </p:sp>
      <p:sp>
        <p:nvSpPr>
          <p:cNvPr id="53257" name="Rectangle 2"/>
          <p:cNvSpPr>
            <a:spLocks noChangeArrowheads="1"/>
          </p:cNvSpPr>
          <p:nvPr/>
        </p:nvSpPr>
        <p:spPr bwMode="auto">
          <a:xfrm>
            <a:off x="6132513" y="1577975"/>
            <a:ext cx="635000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3258" name="Rectangle 3"/>
          <p:cNvSpPr>
            <a:spLocks noChangeArrowheads="1"/>
          </p:cNvSpPr>
          <p:nvPr/>
        </p:nvSpPr>
        <p:spPr bwMode="auto">
          <a:xfrm>
            <a:off x="2322513" y="1560513"/>
            <a:ext cx="234950" cy="3138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538" y="2576513"/>
            <a:ext cx="987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463" y="2667000"/>
            <a:ext cx="55705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Bad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Classic Public Relations</a:t>
            </a:r>
          </a:p>
        </p:txBody>
      </p:sp>
      <p:sp>
        <p:nvSpPr>
          <p:cNvPr id="54275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276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4277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7795 h 465667"/>
              <a:gd name="T2" fmla="*/ 3191751 w 3189111"/>
              <a:gd name="T3" fmla="*/ 0 h 465667"/>
              <a:gd name="T4" fmla="*/ 319175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78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8586 w 8360704"/>
              <a:gd name="T1" fmla="*/ 217287 h 4938927"/>
              <a:gd name="T2" fmla="*/ 3913398 w 8360704"/>
              <a:gd name="T3" fmla="*/ 287791 h 4938927"/>
              <a:gd name="T4" fmla="*/ 3786248 w 8360704"/>
              <a:gd name="T5" fmla="*/ 442915 h 4938927"/>
              <a:gd name="T6" fmla="*/ 3800371 w 8360704"/>
              <a:gd name="T7" fmla="*/ 598032 h 4938927"/>
              <a:gd name="T8" fmla="*/ 3814504 w 8360704"/>
              <a:gd name="T9" fmla="*/ 696750 h 4938927"/>
              <a:gd name="T10" fmla="*/ 7713780 w 8360704"/>
              <a:gd name="T11" fmla="*/ 4899123 h 4938927"/>
              <a:gd name="T12" fmla="*/ 7869188 w 8360704"/>
              <a:gd name="T13" fmla="*/ 2614618 h 4938927"/>
              <a:gd name="T14" fmla="*/ 7855036 w 8360704"/>
              <a:gd name="T15" fmla="*/ 428812 h 4938927"/>
              <a:gd name="T16" fmla="*/ 1031326 w 8360704"/>
              <a:gd name="T17" fmla="*/ 654443 h 4938927"/>
              <a:gd name="T18" fmla="*/ 0 w 8360704"/>
              <a:gd name="T19" fmla="*/ 9036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14588" y="4826000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03463" y="1541463"/>
            <a:ext cx="4481512" cy="319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Routine </a:t>
            </a: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Reports</a:t>
            </a:r>
          </a:p>
        </p:txBody>
      </p:sp>
      <p:sp>
        <p:nvSpPr>
          <p:cNvPr id="54281" name="Rectangle 2"/>
          <p:cNvSpPr>
            <a:spLocks noChangeArrowheads="1"/>
          </p:cNvSpPr>
          <p:nvPr/>
        </p:nvSpPr>
        <p:spPr bwMode="auto">
          <a:xfrm>
            <a:off x="6132513" y="1577975"/>
            <a:ext cx="635000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4282" name="Rectangle 3"/>
          <p:cNvSpPr>
            <a:spLocks noChangeArrowheads="1"/>
          </p:cNvSpPr>
          <p:nvPr/>
        </p:nvSpPr>
        <p:spPr bwMode="auto">
          <a:xfrm>
            <a:off x="2322513" y="1560513"/>
            <a:ext cx="234950" cy="3138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538" y="2576513"/>
            <a:ext cx="987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463" y="2667000"/>
            <a:ext cx="55705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Bad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pic>
        <p:nvPicPr>
          <p:cNvPr id="54285" name="Picture 14" descr="curtain.png"/>
          <p:cNvPicPr>
            <a:picLocks noChangeAspect="1"/>
          </p:cNvPicPr>
          <p:nvPr/>
        </p:nvPicPr>
        <p:blipFill>
          <a:blip r:embed="rId2" cstate="print"/>
          <a:srcRect l="11507"/>
          <a:stretch>
            <a:fillRect/>
          </a:stretch>
        </p:blipFill>
        <p:spPr bwMode="auto">
          <a:xfrm>
            <a:off x="2292350" y="968375"/>
            <a:ext cx="62674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13"/>
          <p:cNvSpPr txBox="1">
            <a:spLocks noChangeArrowheads="1"/>
          </p:cNvSpPr>
          <p:nvPr/>
        </p:nvSpPr>
        <p:spPr bwMode="auto">
          <a:xfrm>
            <a:off x="3206750" y="2416175"/>
            <a:ext cx="2279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COVER UP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>
          <a:xfrm>
            <a:off x="344488" y="234950"/>
            <a:ext cx="8455025" cy="785813"/>
          </a:xfrm>
        </p:spPr>
        <p:txBody>
          <a:bodyPr/>
          <a:lstStyle/>
          <a:p>
            <a:r>
              <a:rPr lang="en-US" dirty="0" smtClean="0"/>
              <a:t>Really Good Public Relations</a:t>
            </a:r>
          </a:p>
        </p:txBody>
      </p:sp>
      <p:sp>
        <p:nvSpPr>
          <p:cNvPr id="55299" name="TextBox 12"/>
          <p:cNvSpPr txBox="1">
            <a:spLocks noChangeArrowheads="1"/>
          </p:cNvSpPr>
          <p:nvPr/>
        </p:nvSpPr>
        <p:spPr bwMode="auto">
          <a:xfrm>
            <a:off x="663575" y="2949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5300" name="TextBox 24"/>
          <p:cNvSpPr txBox="1">
            <a:spLocks noChangeArrowheads="1"/>
          </p:cNvSpPr>
          <p:nvPr/>
        </p:nvSpPr>
        <p:spPr bwMode="auto">
          <a:xfrm>
            <a:off x="366713" y="430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5301" name="Freeform 8"/>
          <p:cNvSpPr>
            <a:spLocks/>
          </p:cNvSpPr>
          <p:nvPr/>
        </p:nvSpPr>
        <p:spPr bwMode="auto">
          <a:xfrm>
            <a:off x="2960688" y="3457575"/>
            <a:ext cx="3189287" cy="465138"/>
          </a:xfrm>
          <a:custGeom>
            <a:avLst/>
            <a:gdLst>
              <a:gd name="T0" fmla="*/ 0 w 3189111"/>
              <a:gd name="T1" fmla="*/ 457795 h 465667"/>
              <a:gd name="T2" fmla="*/ 3191751 w 3189111"/>
              <a:gd name="T3" fmla="*/ 0 h 465667"/>
              <a:gd name="T4" fmla="*/ 3191751 w 3189111"/>
              <a:gd name="T5" fmla="*/ 0 h 465667"/>
              <a:gd name="T6" fmla="*/ 0 60000 65536"/>
              <a:gd name="T7" fmla="*/ 0 60000 65536"/>
              <a:gd name="T8" fmla="*/ 0 60000 65536"/>
              <a:gd name="T9" fmla="*/ 0 w 3189111"/>
              <a:gd name="T10" fmla="*/ 0 h 465667"/>
              <a:gd name="T11" fmla="*/ 3189111 w 3189111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111" h="465667">
                <a:moveTo>
                  <a:pt x="0" y="465667"/>
                </a:moveTo>
                <a:lnTo>
                  <a:pt x="31891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302" name="Freeform 9"/>
          <p:cNvSpPr>
            <a:spLocks/>
          </p:cNvSpPr>
          <p:nvPr/>
        </p:nvSpPr>
        <p:spPr bwMode="auto">
          <a:xfrm>
            <a:off x="889000" y="1150938"/>
            <a:ext cx="8361363" cy="4938712"/>
          </a:xfrm>
          <a:custGeom>
            <a:avLst/>
            <a:gdLst>
              <a:gd name="T0" fmla="*/ 2938586 w 8360704"/>
              <a:gd name="T1" fmla="*/ 217287 h 4938927"/>
              <a:gd name="T2" fmla="*/ 3913398 w 8360704"/>
              <a:gd name="T3" fmla="*/ 287791 h 4938927"/>
              <a:gd name="T4" fmla="*/ 3786248 w 8360704"/>
              <a:gd name="T5" fmla="*/ 442915 h 4938927"/>
              <a:gd name="T6" fmla="*/ 3800371 w 8360704"/>
              <a:gd name="T7" fmla="*/ 598032 h 4938927"/>
              <a:gd name="T8" fmla="*/ 3814504 w 8360704"/>
              <a:gd name="T9" fmla="*/ 696750 h 4938927"/>
              <a:gd name="T10" fmla="*/ 7713780 w 8360704"/>
              <a:gd name="T11" fmla="*/ 4899123 h 4938927"/>
              <a:gd name="T12" fmla="*/ 7869188 w 8360704"/>
              <a:gd name="T13" fmla="*/ 2614618 h 4938927"/>
              <a:gd name="T14" fmla="*/ 7855036 w 8360704"/>
              <a:gd name="T15" fmla="*/ 428812 h 4938927"/>
              <a:gd name="T16" fmla="*/ 1031326 w 8360704"/>
              <a:gd name="T17" fmla="*/ 654443 h 4938927"/>
              <a:gd name="T18" fmla="*/ 0 w 8360704"/>
              <a:gd name="T19" fmla="*/ 90362 h 4938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60704"/>
              <a:gd name="T31" fmla="*/ 0 h 4938927"/>
              <a:gd name="T32" fmla="*/ 8360704 w 8360704"/>
              <a:gd name="T33" fmla="*/ 4938927 h 49389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60704" h="4938927">
                <a:moveTo>
                  <a:pt x="2935111" y="217422"/>
                </a:moveTo>
                <a:cubicBezTo>
                  <a:pt x="3351389" y="233884"/>
                  <a:pt x="3767667" y="250347"/>
                  <a:pt x="3908778" y="287977"/>
                </a:cubicBezTo>
                <a:cubicBezTo>
                  <a:pt x="4049889" y="325607"/>
                  <a:pt x="3800593" y="391459"/>
                  <a:pt x="3781778" y="443200"/>
                </a:cubicBezTo>
                <a:cubicBezTo>
                  <a:pt x="3762963" y="494941"/>
                  <a:pt x="3791185" y="556089"/>
                  <a:pt x="3795889" y="598422"/>
                </a:cubicBezTo>
                <a:cubicBezTo>
                  <a:pt x="3800593" y="640755"/>
                  <a:pt x="3158537" y="-20115"/>
                  <a:pt x="3810000" y="697200"/>
                </a:cubicBezTo>
                <a:cubicBezTo>
                  <a:pt x="4461463" y="1414515"/>
                  <a:pt x="7029685" y="4582459"/>
                  <a:pt x="7704667" y="4902311"/>
                </a:cubicBezTo>
                <a:cubicBezTo>
                  <a:pt x="8379649" y="5222163"/>
                  <a:pt x="7836371" y="3361848"/>
                  <a:pt x="7859889" y="2616311"/>
                </a:cubicBezTo>
                <a:cubicBezTo>
                  <a:pt x="7883407" y="1870774"/>
                  <a:pt x="8984074" y="755995"/>
                  <a:pt x="7845778" y="429088"/>
                </a:cubicBezTo>
                <a:cubicBezTo>
                  <a:pt x="6707482" y="102181"/>
                  <a:pt x="2337741" y="711310"/>
                  <a:pt x="1030111" y="654866"/>
                </a:cubicBezTo>
                <a:cubicBezTo>
                  <a:pt x="-277519" y="598422"/>
                  <a:pt x="959555" y="-278819"/>
                  <a:pt x="0" y="9042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14588" y="4826000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03463" y="1541463"/>
            <a:ext cx="4481512" cy="3194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dirty="0">
              <a:latin typeface="Arial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Routine </a:t>
            </a:r>
          </a:p>
          <a:p>
            <a:pPr algn="ctr" eaLnBrk="0" hangingPunct="0"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Reports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132513" y="1577975"/>
            <a:ext cx="635000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5306" name="Rectangle 3"/>
          <p:cNvSpPr>
            <a:spLocks noChangeArrowheads="1"/>
          </p:cNvSpPr>
          <p:nvPr/>
        </p:nvSpPr>
        <p:spPr bwMode="auto">
          <a:xfrm>
            <a:off x="2322513" y="1560513"/>
            <a:ext cx="234950" cy="3138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538" y="2576513"/>
            <a:ext cx="987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Good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7463" y="2667000"/>
            <a:ext cx="55705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Bad </a:t>
            </a:r>
          </a:p>
          <a:p>
            <a:pPr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News</a:t>
            </a:r>
          </a:p>
        </p:txBody>
      </p:sp>
      <p:pic>
        <p:nvPicPr>
          <p:cNvPr id="55309" name="Picture 14" descr="curtain.png"/>
          <p:cNvPicPr>
            <a:picLocks noChangeAspect="1"/>
          </p:cNvPicPr>
          <p:nvPr/>
        </p:nvPicPr>
        <p:blipFill>
          <a:blip r:embed="rId2" cstate="print"/>
          <a:srcRect l="11507"/>
          <a:stretch>
            <a:fillRect/>
          </a:stretch>
        </p:blipFill>
        <p:spPr bwMode="auto">
          <a:xfrm>
            <a:off x="2292350" y="968375"/>
            <a:ext cx="51863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TextBox 13"/>
          <p:cNvSpPr txBox="1">
            <a:spLocks noChangeArrowheads="1"/>
          </p:cNvSpPr>
          <p:nvPr/>
        </p:nvSpPr>
        <p:spPr bwMode="auto">
          <a:xfrm>
            <a:off x="2797175" y="2087563"/>
            <a:ext cx="227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COVER UP </a:t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&amp; SPIN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XEHJzscNEc4moqMWNPp2CC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davaQnup8ukXLH4biV5qKI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P3vJNgDzx7YOGYKlmRMnf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dFc1MLOederuTF7kDG9uUM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S6yzSiXEF0qmPtMpSe2UDC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PNSodxzIzXl1CnjI0uPljS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xkNjC1JaDSkqPp9oygEuFu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8R3J1UGEFztXgxBUUyYojs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byUzCWzHPc2cVfT0PuZdL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XS8BMEl6vhaFaRb6l4I6S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qeDwlnfqSgkOlOTgjEFu3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snDl14TTd72WuUjjgP1efC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2UwQHIiT3Wy26xLby7aQfC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ZkzrdJ0SGSMicIZuFw8Ydn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jImu76yjdSpVcgguyTagG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jImu76yjdSpVcgguyTagG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jImu76yjdSpVcgguyTagG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bUWGMkIfnCckMAbZAUP0w3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Ol2c3rDHgpB5gIQeSM8yz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pMNNeo2z427y3U1sV26GvC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0k6ZyDj1o78GoyeoP2B8bm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twdNPLWJ2S3MMtGeQof3E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0tHfoCWGn7TgVqzxexjZuZ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qnvtexc34nqEQAMKOy4E4g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BMLHBccS7Ht6PimxpwYNG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m7D6r6AHZZVaKTGtPBRSuj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WmuWrr0E76tWfE7A95Cb8I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yV5oF4zV7Vc3bgCuE8HkRP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OD2lerLfjbeOyR3MW5cYx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KctRYFquuNQIegKDIltlFS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SWr4CBmKfFQ94rzugMlLPn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o5jBi9dKIDSRkwpU2P8Jxb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S5bj3e4H0U3uylK1idxvWc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evglEhi5khfQnaDMFgXwJV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d634lKwC5QcdepZ5YF1DX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NQX490wUb1eFOYc0aJWuhX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jImu76yjdSpVcgguyTagG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jImu76yjdSpVcgguyTagG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W2Ai9oWa0HZfVECcvCVqDO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El8wCj8yQUzkpg50cKZITO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XxqqM4OW49FPcBVDocMDbk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5uyWU9wcuz3PnA6bw3KUPq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Ez3u4ylMVgDDrWSQ9EpSF5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MmdlwdFJTguFPYSq5XRHEN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2dYTKJBuUg80fcY2XFohMB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K8ajGT5vXLyNHhJ287bnm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9M6TXJzr1XrZatcmUZPNLw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Ugbb8mVIAspQAm3pJ9w3WN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7OxOwFe7lzADRPHMAcvinY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zjSQjufFhHA69mEkPgus6Q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fXudIWzjyDp9fdVGlKSGiT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3LGl8gmeOVRJ4Vl5Mj6X9W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G07qp9UJAqxmUJwmOjXjPu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w80kgYyzkK64GdHQdk4lq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bI0CypuN0P6cIBhpOEL1Rc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053pTsR21Yfjt3mLxzuPnZ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NFQ96sJZK9QkqZIHz4LkU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0SXCproFjkzY5dXIfolgPm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2RgQp6XcW6SHNMSxG1ljrP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mkMLYjGp35EP6ly1hI6ns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5opaQIHkVvUdAUvDlYTgGO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9XMb7Z3BkrOgWmB7AY58z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nUrNDih8s8rcTQkP8DRea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KWIVFc7PMWe1nFusEeJJPN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a1QtUcJlcvKxCYIRX69iFb"/>
</p:tagLst>
</file>

<file path=ppt/theme/theme1.xml><?xml version="1.0" encoding="utf-8"?>
<a:theme xmlns:a="http://schemas.openxmlformats.org/drawingml/2006/main" name="SLC08_Final">
  <a:themeElements>
    <a:clrScheme name="SLC08_Final 3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6AADE4"/>
      </a:accent1>
      <a:accent2>
        <a:srgbClr val="124570"/>
      </a:accent2>
      <a:accent3>
        <a:srgbClr val="FFFFFF"/>
      </a:accent3>
      <a:accent4>
        <a:srgbClr val="000000"/>
      </a:accent4>
      <a:accent5>
        <a:srgbClr val="B9D3EF"/>
      </a:accent5>
      <a:accent6>
        <a:srgbClr val="0F3E65"/>
      </a:accent6>
      <a:hlink>
        <a:srgbClr val="B6BF00"/>
      </a:hlink>
      <a:folHlink>
        <a:srgbClr val="850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ynergy_Widescreen_Template_Final">
  <a:themeElements>
    <a:clrScheme name="Synergy">
      <a:dk1>
        <a:srgbClr val="3E4554"/>
      </a:dk1>
      <a:lt1>
        <a:srgbClr val="FFFFFF"/>
      </a:lt1>
      <a:dk2>
        <a:srgbClr val="0040A8"/>
      </a:dk2>
      <a:lt2>
        <a:srgbClr val="478DFF"/>
      </a:lt2>
      <a:accent1>
        <a:srgbClr val="5FA61E"/>
      </a:accent1>
      <a:accent2>
        <a:srgbClr val="0175B0"/>
      </a:accent2>
      <a:accent3>
        <a:srgbClr val="772432"/>
      </a:accent3>
      <a:accent4>
        <a:srgbClr val="CE8E00"/>
      </a:accent4>
      <a:accent5>
        <a:srgbClr val="008B95"/>
      </a:accent5>
      <a:accent6>
        <a:srgbClr val="E7A300"/>
      </a:accent6>
      <a:hlink>
        <a:srgbClr val="478DFF"/>
      </a:hlink>
      <a:folHlink>
        <a:srgbClr val="FFB0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07934"/>
            </a:gs>
            <a:gs pos="100000">
              <a:schemeClr val="accent1"/>
            </a:gs>
          </a:gsLst>
          <a:lin ang="16200000" scaled="1"/>
          <a:tileRect/>
        </a:gra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5400" algn="ctr">
          <a:solidFill>
            <a:srgbClr val="008B95"/>
          </a:solidFill>
          <a:round/>
          <a:headEnd/>
          <a:tailEnd type="triangle" w="lg" len="lg"/>
        </a:ln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5">
        <a:dk1>
          <a:srgbClr val="000000"/>
        </a:dk1>
        <a:lt1>
          <a:srgbClr val="FFFFFF"/>
        </a:lt1>
        <a:dk2>
          <a:srgbClr val="000000"/>
        </a:dk2>
        <a:lt2>
          <a:srgbClr val="737B87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6">
        <a:dk1>
          <a:srgbClr val="000000"/>
        </a:dk1>
        <a:lt1>
          <a:srgbClr val="FFFFFF"/>
        </a:lt1>
        <a:dk2>
          <a:srgbClr val="000000"/>
        </a:dk2>
        <a:lt2>
          <a:srgbClr val="616C85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70173</TotalTime>
  <Words>2682</Words>
  <Application>Microsoft Macintosh PowerPoint</Application>
  <PresentationFormat>On-screen Show (4:3)</PresentationFormat>
  <Paragraphs>551</Paragraphs>
  <Slides>51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SLC08_Final</vt:lpstr>
      <vt:lpstr>3_Synergy_Widescreen_Template_Final</vt:lpstr>
      <vt:lpstr>Michael R Nelson, Senior Researcher     MNELSON@POBOX.COM </vt:lpstr>
      <vt:lpstr>Introduction – today’s digital environment</vt:lpstr>
      <vt:lpstr>Information management – what’s changed?</vt:lpstr>
      <vt:lpstr>WikiLeaks puts transparency on the agenda</vt:lpstr>
      <vt:lpstr>First impulse: Lock down everything</vt:lpstr>
      <vt:lpstr>Upon further consideration</vt:lpstr>
      <vt:lpstr>Good News, Bad News, No News</vt:lpstr>
      <vt:lpstr>Classic Public Relations</vt:lpstr>
      <vt:lpstr>Really Good Public Relations</vt:lpstr>
      <vt:lpstr>Really Good Public Relations</vt:lpstr>
      <vt:lpstr>What Wikileaks and Bloggers Do</vt:lpstr>
      <vt:lpstr>The Economist on transparency</vt:lpstr>
      <vt:lpstr>Driving Cultural Change from the Outside In</vt:lpstr>
      <vt:lpstr>Driving Cultural Change from the Outside In</vt:lpstr>
      <vt:lpstr>Two main transparency goals – more value and/or more accountability</vt:lpstr>
      <vt:lpstr>Major areas of potential transparency </vt:lpstr>
      <vt:lpstr>Radical transparency</vt:lpstr>
      <vt:lpstr>1.  Sharing CEO’s and employees’ thoughts</vt:lpstr>
      <vt:lpstr>2.  Sharing product plans (even source code!) </vt:lpstr>
      <vt:lpstr>2.  Sharing R&amp;D and product plans </vt:lpstr>
      <vt:lpstr>3.  Sharing personnel information  </vt:lpstr>
      <vt:lpstr>3.  Sharing personnel information  </vt:lpstr>
      <vt:lpstr>4.  Sharing sales figures  </vt:lpstr>
      <vt:lpstr>4.  Sharing sales figures and goals </vt:lpstr>
      <vt:lpstr>5.  Sharing customer data (anonymized)</vt:lpstr>
      <vt:lpstr>5.  Sharing customer data (anonymized)</vt:lpstr>
      <vt:lpstr>6.  Sharing customer complaints</vt:lpstr>
      <vt:lpstr>6.  Sharing customer complaints, resolutions</vt:lpstr>
      <vt:lpstr>7.  Sharing pricing and purchasing data  </vt:lpstr>
      <vt:lpstr>8.  Day-to-day operations (schedules, webcasts, webcams)   </vt:lpstr>
      <vt:lpstr>Slide 31</vt:lpstr>
      <vt:lpstr>8.  Day-to-day operations (schedules, webcasts, webcams)   </vt:lpstr>
      <vt:lpstr>8.  Day-to-day operations (Examples from government watchdogs)</vt:lpstr>
      <vt:lpstr>8. Sharing day-to-day operations (schedules, events, webcasts</vt:lpstr>
      <vt:lpstr>9. Sharing before and during a crisis</vt:lpstr>
      <vt:lpstr>Trust and transparency</vt:lpstr>
      <vt:lpstr>Trust and transparency</vt:lpstr>
      <vt:lpstr>Trust and transparency</vt:lpstr>
      <vt:lpstr>Emerging practices</vt:lpstr>
      <vt:lpstr>Governance</vt:lpstr>
      <vt:lpstr>Implications for IT architecture</vt:lpstr>
      <vt:lpstr>Your firm’s risk gradient probably looks like this</vt:lpstr>
      <vt:lpstr>… but your current Cost of Controls probably looks like this</vt:lpstr>
      <vt:lpstr>Which results in …</vt:lpstr>
      <vt:lpstr>Classification provides a better approach …</vt:lpstr>
      <vt:lpstr>What to do today?</vt:lpstr>
      <vt:lpstr>Developing a transparency strategy</vt:lpstr>
      <vt:lpstr>Where do you want to be?</vt:lpstr>
      <vt:lpstr>Where do you want to be?</vt:lpstr>
      <vt:lpstr>Bottom Line</vt:lpstr>
      <vt:lpstr>Michael R. Nelson         MNELSON@POBOX.COM</vt:lpstr>
    </vt:vector>
  </TitlesOfParts>
  <Company>CSC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agersten</dc:creator>
  <cp:lastModifiedBy>Sophia DeMartini</cp:lastModifiedBy>
  <cp:revision>750</cp:revision>
  <cp:lastPrinted>2011-05-02T17:09:09Z</cp:lastPrinted>
  <dcterms:created xsi:type="dcterms:W3CDTF">2011-09-19T19:24:27Z</dcterms:created>
  <dcterms:modified xsi:type="dcterms:W3CDTF">2011-09-19T19:24:48Z</dcterms:modified>
</cp:coreProperties>
</file>